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91" r:id="rId3"/>
    <p:sldId id="392" r:id="rId5"/>
    <p:sldId id="393" r:id="rId6"/>
    <p:sldId id="623" r:id="rId7"/>
    <p:sldId id="476" r:id="rId8"/>
    <p:sldId id="635" r:id="rId9"/>
    <p:sldId id="660" r:id="rId10"/>
    <p:sldId id="654" r:id="rId11"/>
    <p:sldId id="636" r:id="rId12"/>
    <p:sldId id="652" r:id="rId13"/>
    <p:sldId id="603" r:id="rId14"/>
    <p:sldId id="659" r:id="rId15"/>
    <p:sldId id="599" r:id="rId16"/>
    <p:sldId id="638" r:id="rId17"/>
    <p:sldId id="601" r:id="rId18"/>
    <p:sldId id="655" r:id="rId19"/>
    <p:sldId id="656" r:id="rId20"/>
    <p:sldId id="657" r:id="rId21"/>
    <p:sldId id="300" r:id="rId22"/>
    <p:sldId id="269" r:id="rId23"/>
    <p:sldId id="276" r:id="rId24"/>
    <p:sldId id="277" r:id="rId25"/>
    <p:sldId id="662" r:id="rId26"/>
    <p:sldId id="663" r:id="rId27"/>
    <p:sldId id="664" r:id="rId28"/>
    <p:sldId id="665" r:id="rId29"/>
    <p:sldId id="666" r:id="rId30"/>
    <p:sldId id="667" r:id="rId31"/>
    <p:sldId id="668" r:id="rId32"/>
    <p:sldId id="669" r:id="rId33"/>
    <p:sldId id="670" r:id="rId34"/>
    <p:sldId id="671" r:id="rId35"/>
    <p:sldId id="653" r:id="rId36"/>
    <p:sldId id="649" r:id="rId37"/>
    <p:sldId id="661" r:id="rId38"/>
    <p:sldId id="672" r:id="rId39"/>
    <p:sldId id="692" r:id="rId40"/>
  </p:sldIdLst>
  <p:sldSz cx="9144000" cy="5143500"/>
  <p:notesSz cx="6858000" cy="9144000"/>
  <p:custDataLst>
    <p:tags r:id="rId4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360816668@qq.com" initials="1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846" y="-96"/>
      </p:cViewPr>
      <p:guideLst>
        <p:guide orient="horz" pos="1603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1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Rectangle 2"/>
          <p:cNvSpPr/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538163" y="4387850"/>
            <a:ext cx="5780088" cy="395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 dirty="0"/>
              <a:t>单击此处编辑母版文本样式
第二级
第三级
第四级
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51203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52227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0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53251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54275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55299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r>
              <a:rPr lang="zh-CN" altLang="en-US" dirty="0"/>
              <a:t>可进工厂演示，改屏参，改mac。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43011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44035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45059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46083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47107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48131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9154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49155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Rectangle 2"/>
          <p:cNvSpPr>
            <a:spLocks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  <a:ln/>
        </p:spPr>
      </p:sp>
      <p:sp>
        <p:nvSpPr>
          <p:cNvPr id="50179" name="Rectangle 3"/>
          <p:cNvSpPr/>
          <p:nvPr>
            <p:ph type="body"/>
          </p:nvPr>
        </p:nvSpPr>
        <p:spPr>
          <a:xfrm>
            <a:off x="538163" y="4387850"/>
            <a:ext cx="5780087" cy="3952875"/>
          </a:xfrm>
          <a:ln/>
        </p:spPr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文本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661988" y="2801938"/>
            <a:ext cx="60325" cy="407988"/>
          </a:xfrm>
          <a:prstGeom prst="roundRect">
            <a:avLst>
              <a:gd name="adj" fmla="val 0"/>
            </a:avLst>
          </a:prstGeom>
          <a:solidFill>
            <a:srgbClr val="0063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图片 7" descr="20190402-AIoT 中-RGB-彩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07425" y="4779963"/>
            <a:ext cx="530225" cy="360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图片 8" descr="20190402-SKYWORTH 创导未来 中-0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525" y="15875"/>
            <a:ext cx="915988" cy="29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圆角矩形 9"/>
          <p:cNvSpPr/>
          <p:nvPr/>
        </p:nvSpPr>
        <p:spPr>
          <a:xfrm>
            <a:off x="3328988" y="2801938"/>
            <a:ext cx="60325" cy="407988"/>
          </a:xfrm>
          <a:prstGeom prst="roundRect">
            <a:avLst>
              <a:gd name="adj" fmla="val 0"/>
            </a:avLst>
          </a:prstGeom>
          <a:solidFill>
            <a:srgbClr val="41B2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995988" y="2801938"/>
            <a:ext cx="60325" cy="407988"/>
          </a:xfrm>
          <a:prstGeom prst="roundRect">
            <a:avLst>
              <a:gd name="adj" fmla="val 0"/>
            </a:avLst>
          </a:prstGeom>
          <a:solidFill>
            <a:srgbClr val="78E6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561457" y="1324340"/>
            <a:ext cx="8045213" cy="13029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080"/>
              </a:lnSpc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561458" y="613871"/>
            <a:ext cx="8021084" cy="7104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 i="0">
                <a:solidFill>
                  <a:srgbClr val="0063B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2"/>
          </p:nvPr>
        </p:nvSpPr>
        <p:spPr>
          <a:xfrm>
            <a:off x="778510" y="2741802"/>
            <a:ext cx="2489240" cy="348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5" name="文本占位符 10"/>
          <p:cNvSpPr>
            <a:spLocks noGrp="1"/>
          </p:cNvSpPr>
          <p:nvPr>
            <p:ph type="body" sz="quarter" idx="13"/>
          </p:nvPr>
        </p:nvSpPr>
        <p:spPr>
          <a:xfrm>
            <a:off x="778510" y="3031249"/>
            <a:ext cx="2489240" cy="258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6" name="文本占位符 10"/>
          <p:cNvSpPr>
            <a:spLocks noGrp="1"/>
          </p:cNvSpPr>
          <p:nvPr>
            <p:ph type="body" sz="quarter" idx="14"/>
          </p:nvPr>
        </p:nvSpPr>
        <p:spPr>
          <a:xfrm>
            <a:off x="778510" y="3504895"/>
            <a:ext cx="2489240" cy="11065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3445773" y="2741802"/>
            <a:ext cx="2489240" cy="348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/>
          </p:nvPr>
        </p:nvSpPr>
        <p:spPr>
          <a:xfrm>
            <a:off x="3445773" y="3031249"/>
            <a:ext cx="2489240" cy="258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0" name="文本占位符 10"/>
          <p:cNvSpPr>
            <a:spLocks noGrp="1"/>
          </p:cNvSpPr>
          <p:nvPr>
            <p:ph type="body" sz="quarter" idx="17"/>
          </p:nvPr>
        </p:nvSpPr>
        <p:spPr>
          <a:xfrm>
            <a:off x="3445773" y="3504895"/>
            <a:ext cx="2489240" cy="11065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2" name="文本占位符 10"/>
          <p:cNvSpPr>
            <a:spLocks noGrp="1"/>
          </p:cNvSpPr>
          <p:nvPr>
            <p:ph type="body" sz="quarter" idx="18"/>
          </p:nvPr>
        </p:nvSpPr>
        <p:spPr>
          <a:xfrm>
            <a:off x="6113036" y="2741802"/>
            <a:ext cx="2489240" cy="348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3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6113036" y="3031249"/>
            <a:ext cx="2489240" cy="258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4" name="文本占位符 10"/>
          <p:cNvSpPr>
            <a:spLocks noGrp="1"/>
          </p:cNvSpPr>
          <p:nvPr>
            <p:ph type="body" sz="quarter" idx="20"/>
          </p:nvPr>
        </p:nvSpPr>
        <p:spPr>
          <a:xfrm>
            <a:off x="6113036" y="3504895"/>
            <a:ext cx="2489240" cy="11065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2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3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8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8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8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wmf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jpeg"/><Relationship Id="rId1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1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图片 56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" y="-31832"/>
            <a:ext cx="9143524" cy="5143232"/>
          </a:xfrm>
          <a:prstGeom prst="rect">
            <a:avLst/>
          </a:prstGeom>
        </p:spPr>
      </p:pic>
      <p:sp>
        <p:nvSpPr>
          <p:cNvPr id="620" name="矩形 619"/>
          <p:cNvSpPr/>
          <p:nvPr/>
        </p:nvSpPr>
        <p:spPr>
          <a:xfrm>
            <a:off x="450" y="2967906"/>
            <a:ext cx="9143524" cy="14957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597" name="组合 596"/>
          <p:cNvGrpSpPr/>
          <p:nvPr/>
        </p:nvGrpSpPr>
        <p:grpSpPr>
          <a:xfrm>
            <a:off x="1748173" y="846499"/>
            <a:ext cx="1870331" cy="18703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8" name="同心圆 5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599" name="椭圆 5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600" name="椭圆 599"/>
          <p:cNvSpPr/>
          <p:nvPr/>
        </p:nvSpPr>
        <p:spPr>
          <a:xfrm>
            <a:off x="576598" y="1587477"/>
            <a:ext cx="677641" cy="67764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01" name="椭圆 600"/>
          <p:cNvSpPr/>
          <p:nvPr/>
        </p:nvSpPr>
        <p:spPr>
          <a:xfrm>
            <a:off x="1899249" y="507788"/>
            <a:ext cx="274762" cy="27476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602" name="组合 601"/>
          <p:cNvGrpSpPr/>
          <p:nvPr/>
        </p:nvGrpSpPr>
        <p:grpSpPr>
          <a:xfrm>
            <a:off x="4870632" y="2666862"/>
            <a:ext cx="301044" cy="30104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3" name="同心圆 6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04" name="椭圆 6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605" name="组合 604"/>
          <p:cNvGrpSpPr/>
          <p:nvPr/>
        </p:nvGrpSpPr>
        <p:grpSpPr>
          <a:xfrm>
            <a:off x="4045211" y="1641744"/>
            <a:ext cx="623871" cy="623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6" name="同心圆 6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07" name="椭圆 6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608" name="组合 607"/>
          <p:cNvGrpSpPr/>
          <p:nvPr/>
        </p:nvGrpSpPr>
        <p:grpSpPr>
          <a:xfrm>
            <a:off x="3590824" y="2545214"/>
            <a:ext cx="219766" cy="21976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9" name="同心圆 6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10" name="椭圆 6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611" name="组合 610"/>
          <p:cNvGrpSpPr/>
          <p:nvPr/>
        </p:nvGrpSpPr>
        <p:grpSpPr>
          <a:xfrm>
            <a:off x="432646" y="4348915"/>
            <a:ext cx="287904" cy="2879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12" name="同心圆 6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614" name="椭圆 613"/>
          <p:cNvSpPr/>
          <p:nvPr/>
        </p:nvSpPr>
        <p:spPr>
          <a:xfrm>
            <a:off x="4534999" y="1054896"/>
            <a:ext cx="274762" cy="27476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15" name="椭圆 614"/>
          <p:cNvSpPr/>
          <p:nvPr/>
        </p:nvSpPr>
        <p:spPr>
          <a:xfrm>
            <a:off x="4380558" y="2471087"/>
            <a:ext cx="137382" cy="13738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616" name="组合 615"/>
          <p:cNvGrpSpPr/>
          <p:nvPr/>
        </p:nvGrpSpPr>
        <p:grpSpPr>
          <a:xfrm>
            <a:off x="7580068" y="3949858"/>
            <a:ext cx="713952" cy="71395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7" name="同心圆 6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622" name="TextBox 7"/>
          <p:cNvSpPr>
            <a:spLocks noChangeArrowheads="1"/>
          </p:cNvSpPr>
          <p:nvPr/>
        </p:nvSpPr>
        <p:spPr bwMode="auto">
          <a:xfrm>
            <a:off x="169643" y="3170833"/>
            <a:ext cx="6613459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S81-8N20</a:t>
            </a:r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培训课件</a:t>
            </a:r>
            <a:endParaRPr lang="zh-CN" altLang="en-US" sz="3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3" name="TextBox 7"/>
          <p:cNvSpPr>
            <a:spLocks noChangeArrowheads="1"/>
          </p:cNvSpPr>
          <p:nvPr/>
        </p:nvSpPr>
        <p:spPr bwMode="auto">
          <a:xfrm>
            <a:off x="1172943" y="3958518"/>
            <a:ext cx="523562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部门：质量与技术部       日期：</a:t>
            </a:r>
            <a:r>
              <a:rPr lang="en-US" altLang="zh-CN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2019</a:t>
            </a:r>
            <a:r>
              <a:rPr lang="zh-CN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r>
              <a:rPr lang="zh-CN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r>
              <a:rPr lang="zh-CN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24" name="直接连接符 623"/>
          <p:cNvCxnSpPr/>
          <p:nvPr/>
        </p:nvCxnSpPr>
        <p:spPr>
          <a:xfrm>
            <a:off x="1244241" y="3815633"/>
            <a:ext cx="5446945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3"/>
          <p:cNvSpPr txBox="1"/>
          <p:nvPr/>
        </p:nvSpPr>
        <p:spPr>
          <a:xfrm>
            <a:off x="1828497" y="1308697"/>
            <a:ext cx="206246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2019</a:t>
            </a:r>
            <a:endParaRPr lang="zh-CN" altLang="en-US" sz="60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/>
          <p:nvPr/>
        </p:nvPicPr>
        <p:blipFill>
          <a:blip r:embed="rId2"/>
          <a:stretch>
            <a:fillRect/>
          </a:stretch>
        </p:blipFill>
        <p:spPr>
          <a:xfrm>
            <a:off x="7701743" y="4018716"/>
            <a:ext cx="545414" cy="498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090" y="686430"/>
            <a:ext cx="3462648" cy="20300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标题 4"/>
          <p:cNvSpPr txBox="1"/>
          <p:nvPr userDrawn="1"/>
        </p:nvSpPr>
        <p:spPr>
          <a:xfrm>
            <a:off x="2599237" y="4930017"/>
            <a:ext cx="3946478" cy="213349"/>
          </a:xfrm>
          <a:prstGeom prst="rect">
            <a:avLst/>
          </a:prstGeom>
        </p:spPr>
        <p:txBody>
          <a:bodyPr vert="horz" lIns="91435" tIns="45717" rIns="91435" bIns="4571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-</a:t>
            </a:r>
            <a:r>
              <a:rPr lang="zh-CN" altLang="en-US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中国</a:t>
            </a:r>
            <a:r>
              <a:rPr lang="zh-CN" alt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领先的一站式智慧物流与服务提供</a:t>
            </a:r>
            <a:r>
              <a:rPr lang="zh-CN" altLang="en-US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商</a:t>
            </a:r>
            <a:r>
              <a:rPr lang="en-US" altLang="zh-CN" sz="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-</a:t>
            </a:r>
            <a:endParaRPr lang="zh-CN" alt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pic>
        <p:nvPicPr>
          <p:cNvPr id="3079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405" y="409575"/>
            <a:ext cx="4824095" cy="2713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  <p:sp>
        <p:nvSpPr>
          <p:cNvPr id="12291" name="直接连接符 1"/>
          <p:cNvSpPr/>
          <p:nvPr/>
        </p:nvSpPr>
        <p:spPr>
          <a:xfrm>
            <a:off x="900113" y="3175000"/>
            <a:ext cx="0" cy="1628775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292" name="直接连接符 2"/>
          <p:cNvSpPr/>
          <p:nvPr/>
        </p:nvSpPr>
        <p:spPr>
          <a:xfrm>
            <a:off x="900113" y="2284413"/>
            <a:ext cx="0" cy="242887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293" name="直接连接符 3"/>
          <p:cNvSpPr/>
          <p:nvPr/>
        </p:nvSpPr>
        <p:spPr>
          <a:xfrm>
            <a:off x="900113" y="0"/>
            <a:ext cx="0" cy="1635125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2294" name="六边形 4"/>
          <p:cNvSpPr/>
          <p:nvPr/>
        </p:nvSpPr>
        <p:spPr>
          <a:xfrm>
            <a:off x="523875" y="1635125"/>
            <a:ext cx="750888" cy="649288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0A50A1"/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5" name="六边形 5"/>
          <p:cNvSpPr/>
          <p:nvPr/>
        </p:nvSpPr>
        <p:spPr>
          <a:xfrm>
            <a:off x="523875" y="2527300"/>
            <a:ext cx="750888" cy="647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A50A1"/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任意多边形 20"/>
          <p:cNvSpPr/>
          <p:nvPr/>
        </p:nvSpPr>
        <p:spPr>
          <a:xfrm>
            <a:off x="4394200" y="2211388"/>
            <a:ext cx="1250950" cy="1074737"/>
          </a:xfrm>
          <a:custGeom>
            <a:avLst/>
            <a:gdLst>
              <a:gd name="txL" fmla="*/ 0 w 1427457"/>
              <a:gd name="txT" fmla="*/ 0 h 1225307"/>
              <a:gd name="txR" fmla="*/ 1427457 w 1427457"/>
              <a:gd name="txB" fmla="*/ 1225307 h 1225307"/>
            </a:gdLst>
            <a:ahLst/>
            <a:cxnLst>
              <a:cxn ang="0">
                <a:pos x="0" y="11993"/>
              </a:cxn>
              <a:cxn ang="0">
                <a:pos x="5842" y="0"/>
              </a:cxn>
              <a:cxn ang="0">
                <a:pos x="21378" y="0"/>
              </a:cxn>
              <a:cxn ang="0">
                <a:pos x="27219" y="11993"/>
              </a:cxn>
              <a:cxn ang="0">
                <a:pos x="21378" y="23986"/>
              </a:cxn>
              <a:cxn ang="0">
                <a:pos x="5842" y="23986"/>
              </a:cxn>
              <a:cxn ang="0">
                <a:pos x="0" y="11993"/>
              </a:cxn>
            </a:cxnLst>
            <a:rect l="txL" t="txT" r="txR" b="txB"/>
            <a:pathLst>
              <a:path w="1427457" h="1225307">
                <a:moveTo>
                  <a:pt x="0" y="612654"/>
                </a:moveTo>
                <a:lnTo>
                  <a:pt x="306327" y="0"/>
                </a:lnTo>
                <a:lnTo>
                  <a:pt x="1121130" y="0"/>
                </a:lnTo>
                <a:lnTo>
                  <a:pt x="1427457" y="612654"/>
                </a:lnTo>
                <a:lnTo>
                  <a:pt x="1121130" y="1225307"/>
                </a:lnTo>
                <a:lnTo>
                  <a:pt x="306327" y="1225307"/>
                </a:lnTo>
                <a:lnTo>
                  <a:pt x="0" y="612654"/>
                </a:lnTo>
                <a:close/>
              </a:path>
            </a:pathLst>
          </a:custGeom>
          <a:solidFill>
            <a:srgbClr val="F59341"/>
          </a:solidFill>
          <a:ln w="25400" cap="flat" cmpd="sng">
            <a:solidFill>
              <a:srgbClr val="F593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21064" tIns="215158" rIns="221064" bIns="215158" anchor="ctr"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原理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297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13315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13319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13321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13323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324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322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320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基本原理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3316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extBox 11"/>
          <p:cNvSpPr/>
          <p:nvPr/>
        </p:nvSpPr>
        <p:spPr>
          <a:xfrm>
            <a:off x="341313" y="773113"/>
            <a:ext cx="20161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S81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整机实物图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318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1304925"/>
            <a:ext cx="7896225" cy="340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14339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14343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14345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14347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348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346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344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基本原理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4340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009650"/>
            <a:ext cx="7981950" cy="3990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TextBox 11"/>
          <p:cNvSpPr/>
          <p:nvPr/>
        </p:nvSpPr>
        <p:spPr>
          <a:xfrm>
            <a:off x="341313" y="773113"/>
            <a:ext cx="20161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S81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整机实物图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15363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15367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15369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15371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372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370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368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基本原理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5364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TextBox 11"/>
          <p:cNvSpPr/>
          <p:nvPr/>
        </p:nvSpPr>
        <p:spPr>
          <a:xfrm>
            <a:off x="341313" y="630238"/>
            <a:ext cx="28019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S81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系统框图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366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038225"/>
            <a:ext cx="6153150" cy="381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16387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16391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16393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16395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396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394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392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基本原理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6388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Box 11"/>
          <p:cNvSpPr/>
          <p:nvPr/>
        </p:nvSpPr>
        <p:spPr>
          <a:xfrm>
            <a:off x="341313" y="630238"/>
            <a:ext cx="28019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S81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供电框图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639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952500"/>
            <a:ext cx="8851900" cy="4119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17411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17415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17417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17419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420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418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416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基本原理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7412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TextBox 11"/>
          <p:cNvSpPr/>
          <p:nvPr/>
        </p:nvSpPr>
        <p:spPr>
          <a:xfrm>
            <a:off x="341313" y="630238"/>
            <a:ext cx="3016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S81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接口介绍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74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8" y="604838"/>
            <a:ext cx="6181725" cy="446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18435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18439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18441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18443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444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8442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40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基本原理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8436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Box 11"/>
          <p:cNvSpPr/>
          <p:nvPr/>
        </p:nvSpPr>
        <p:spPr>
          <a:xfrm>
            <a:off x="341313" y="630238"/>
            <a:ext cx="3016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S81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接口介绍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804863"/>
            <a:ext cx="5734050" cy="412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19459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19463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19465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19467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468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9466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464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基本原理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9460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3" y="857250"/>
            <a:ext cx="6886575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TextBox 11"/>
          <p:cNvSpPr/>
          <p:nvPr/>
        </p:nvSpPr>
        <p:spPr>
          <a:xfrm>
            <a:off x="341313" y="558800"/>
            <a:ext cx="3016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S81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主板介绍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20483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20487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20489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20491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492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0490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488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基本原理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0484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Box 11"/>
          <p:cNvSpPr/>
          <p:nvPr/>
        </p:nvSpPr>
        <p:spPr>
          <a:xfrm>
            <a:off x="341313" y="558800"/>
            <a:ext cx="3016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S81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主板介绍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48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3" y="928688"/>
            <a:ext cx="6753225" cy="4010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直接连接符 2"/>
          <p:cNvSpPr/>
          <p:nvPr/>
        </p:nvSpPr>
        <p:spPr>
          <a:xfrm>
            <a:off x="1025525" y="2605088"/>
            <a:ext cx="1588" cy="276225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07" name="六边形 4"/>
          <p:cNvSpPr/>
          <p:nvPr/>
        </p:nvSpPr>
        <p:spPr>
          <a:xfrm>
            <a:off x="596900" y="1863725"/>
            <a:ext cx="857250" cy="741363"/>
          </a:xfrm>
          <a:prstGeom prst="hexagon">
            <a:avLst>
              <a:gd name="adj" fmla="val 24999"/>
              <a:gd name="vf" fmla="val 115470"/>
            </a:avLst>
          </a:prstGeom>
          <a:solidFill>
            <a:srgbClr val="0A50A1"/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8" name="六边形 5"/>
          <p:cNvSpPr/>
          <p:nvPr/>
        </p:nvSpPr>
        <p:spPr>
          <a:xfrm>
            <a:off x="596900" y="2881313"/>
            <a:ext cx="857250" cy="738187"/>
          </a:xfrm>
          <a:prstGeom prst="hexagon">
            <a:avLst>
              <a:gd name="adj" fmla="val 25043"/>
              <a:gd name="vf" fmla="val 115470"/>
            </a:avLst>
          </a:prstGeom>
          <a:solidFill>
            <a:srgbClr val="0A50A1"/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10" name="任意多边形 6"/>
          <p:cNvSpPr/>
          <p:nvPr/>
        </p:nvSpPr>
        <p:spPr>
          <a:xfrm>
            <a:off x="6162675" y="3136900"/>
            <a:ext cx="1427163" cy="1225550"/>
          </a:xfrm>
          <a:custGeom>
            <a:avLst/>
            <a:gdLst>
              <a:gd name="txL" fmla="*/ 0 w 1427457"/>
              <a:gd name="txT" fmla="*/ 0 h 1225307"/>
              <a:gd name="txR" fmla="*/ 1427457 w 1427457"/>
              <a:gd name="txB" fmla="*/ 1225307 h 1225307"/>
            </a:gdLst>
            <a:ahLst/>
            <a:cxnLst>
              <a:cxn ang="0">
                <a:pos x="0" y="616314"/>
              </a:cxn>
              <a:cxn ang="0">
                <a:pos x="304437" y="0"/>
              </a:cxn>
              <a:cxn ang="0">
                <a:pos x="1114225" y="0"/>
              </a:cxn>
              <a:cxn ang="0">
                <a:pos x="1418663" y="616314"/>
              </a:cxn>
              <a:cxn ang="0">
                <a:pos x="1114225" y="1232616"/>
              </a:cxn>
              <a:cxn ang="0">
                <a:pos x="304437" y="1232616"/>
              </a:cxn>
              <a:cxn ang="0">
                <a:pos x="0" y="616314"/>
              </a:cxn>
            </a:cxnLst>
            <a:rect l="txL" t="txT" r="txR" b="txB"/>
            <a:pathLst>
              <a:path w="1427457" h="1225307">
                <a:moveTo>
                  <a:pt x="0" y="612654"/>
                </a:moveTo>
                <a:lnTo>
                  <a:pt x="306327" y="0"/>
                </a:lnTo>
                <a:lnTo>
                  <a:pt x="1121130" y="0"/>
                </a:lnTo>
                <a:lnTo>
                  <a:pt x="1427457" y="612654"/>
                </a:lnTo>
                <a:lnTo>
                  <a:pt x="1121130" y="1225307"/>
                </a:lnTo>
                <a:lnTo>
                  <a:pt x="306327" y="1225307"/>
                </a:lnTo>
                <a:lnTo>
                  <a:pt x="0" y="612654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F593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21064" tIns="215158" rIns="221064" bIns="215158" anchor="ctr"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维修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升级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4099" name="组合 22"/>
          <p:cNvGrpSpPr/>
          <p:nvPr/>
        </p:nvGrpSpPr>
        <p:grpSpPr>
          <a:xfrm>
            <a:off x="674688" y="53975"/>
            <a:ext cx="7002462" cy="484188"/>
            <a:chOff x="0" y="0"/>
            <a:chExt cx="9335862" cy="646331"/>
          </a:xfrm>
        </p:grpSpPr>
        <p:grpSp>
          <p:nvGrpSpPr>
            <p:cNvPr id="4109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4111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4113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14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112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10" name="Rectangle 23"/>
            <p:cNvSpPr/>
            <p:nvPr/>
          </p:nvSpPr>
          <p:spPr>
            <a:xfrm>
              <a:off x="2416783" y="0"/>
              <a:ext cx="691907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endParaRPr lang="en-US" altLang="zh-CN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100" name="直接连接符 2"/>
          <p:cNvSpPr/>
          <p:nvPr/>
        </p:nvSpPr>
        <p:spPr>
          <a:xfrm>
            <a:off x="900113" y="2284413"/>
            <a:ext cx="0" cy="242887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01" name="直接连接符 3"/>
          <p:cNvSpPr/>
          <p:nvPr/>
        </p:nvSpPr>
        <p:spPr>
          <a:xfrm>
            <a:off x="900113" y="0"/>
            <a:ext cx="0" cy="1635125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4102" name="六边形 4"/>
          <p:cNvSpPr/>
          <p:nvPr/>
        </p:nvSpPr>
        <p:spPr>
          <a:xfrm>
            <a:off x="523875" y="1635125"/>
            <a:ext cx="750888" cy="649288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0A50A1"/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3" name="六边形 5"/>
          <p:cNvSpPr/>
          <p:nvPr/>
        </p:nvSpPr>
        <p:spPr>
          <a:xfrm>
            <a:off x="523875" y="2527300"/>
            <a:ext cx="750888" cy="647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A50A1"/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4" name="任意多边形 16"/>
          <p:cNvSpPr/>
          <p:nvPr/>
        </p:nvSpPr>
        <p:spPr>
          <a:xfrm>
            <a:off x="2500313" y="1428750"/>
            <a:ext cx="1252537" cy="1074738"/>
          </a:xfrm>
          <a:custGeom>
            <a:avLst/>
            <a:gdLst>
              <a:gd name="txL" fmla="*/ 0 w 1427457"/>
              <a:gd name="txT" fmla="*/ 0 h 1225307"/>
              <a:gd name="txR" fmla="*/ 1427457 w 1427457"/>
              <a:gd name="txB" fmla="*/ 1225307 h 1225307"/>
            </a:gdLst>
            <a:ahLst/>
            <a:cxnLst>
              <a:cxn ang="0">
                <a:pos x="0" y="11994"/>
              </a:cxn>
              <a:cxn ang="0">
                <a:pos x="6068" y="0"/>
              </a:cxn>
              <a:cxn ang="0">
                <a:pos x="22208" y="0"/>
              </a:cxn>
              <a:cxn ang="0">
                <a:pos x="28275" y="11994"/>
              </a:cxn>
              <a:cxn ang="0">
                <a:pos x="22208" y="23987"/>
              </a:cxn>
              <a:cxn ang="0">
                <a:pos x="6068" y="23987"/>
              </a:cxn>
              <a:cxn ang="0">
                <a:pos x="0" y="11994"/>
              </a:cxn>
            </a:cxnLst>
            <a:rect l="txL" t="txT" r="txR" b="txB"/>
            <a:pathLst>
              <a:path w="1427457" h="1225307">
                <a:moveTo>
                  <a:pt x="0" y="612654"/>
                </a:moveTo>
                <a:lnTo>
                  <a:pt x="306327" y="0"/>
                </a:lnTo>
                <a:lnTo>
                  <a:pt x="1121130" y="0"/>
                </a:lnTo>
                <a:lnTo>
                  <a:pt x="1427457" y="612654"/>
                </a:lnTo>
                <a:lnTo>
                  <a:pt x="1121130" y="1225307"/>
                </a:lnTo>
                <a:lnTo>
                  <a:pt x="306327" y="1225307"/>
                </a:lnTo>
                <a:lnTo>
                  <a:pt x="0" y="612654"/>
                </a:lnTo>
                <a:close/>
              </a:path>
            </a:pathLst>
          </a:custGeom>
          <a:solidFill>
            <a:srgbClr val="A9E641"/>
          </a:solidFill>
          <a:ln w="25400" cap="flat" cmpd="sng">
            <a:solidFill>
              <a:srgbClr val="A9E6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21064" tIns="215158" rIns="221064" bIns="215158" anchor="ctr"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认知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5" name="任意多边形 20"/>
          <p:cNvSpPr/>
          <p:nvPr/>
        </p:nvSpPr>
        <p:spPr>
          <a:xfrm>
            <a:off x="3511550" y="1954213"/>
            <a:ext cx="1252538" cy="1074737"/>
          </a:xfrm>
          <a:custGeom>
            <a:avLst/>
            <a:gdLst>
              <a:gd name="txL" fmla="*/ 0 w 1427457"/>
              <a:gd name="txT" fmla="*/ 0 h 1225307"/>
              <a:gd name="txR" fmla="*/ 1427457 w 1427457"/>
              <a:gd name="txB" fmla="*/ 1225307 h 1225307"/>
            </a:gdLst>
            <a:ahLst/>
            <a:cxnLst>
              <a:cxn ang="0">
                <a:pos x="0" y="11993"/>
              </a:cxn>
              <a:cxn ang="0">
                <a:pos x="6068" y="0"/>
              </a:cxn>
              <a:cxn ang="0">
                <a:pos x="22207" y="0"/>
              </a:cxn>
              <a:cxn ang="0">
                <a:pos x="28274" y="11993"/>
              </a:cxn>
              <a:cxn ang="0">
                <a:pos x="22207" y="23986"/>
              </a:cxn>
              <a:cxn ang="0">
                <a:pos x="6068" y="23986"/>
              </a:cxn>
              <a:cxn ang="0">
                <a:pos x="0" y="11993"/>
              </a:cxn>
            </a:cxnLst>
            <a:rect l="txL" t="txT" r="txR" b="txB"/>
            <a:pathLst>
              <a:path w="1427457" h="1225307">
                <a:moveTo>
                  <a:pt x="0" y="612654"/>
                </a:moveTo>
                <a:lnTo>
                  <a:pt x="306327" y="0"/>
                </a:lnTo>
                <a:lnTo>
                  <a:pt x="1121130" y="0"/>
                </a:lnTo>
                <a:lnTo>
                  <a:pt x="1427457" y="612654"/>
                </a:lnTo>
                <a:lnTo>
                  <a:pt x="1121130" y="1225307"/>
                </a:lnTo>
                <a:lnTo>
                  <a:pt x="306327" y="1225307"/>
                </a:lnTo>
                <a:lnTo>
                  <a:pt x="0" y="612654"/>
                </a:lnTo>
                <a:close/>
              </a:path>
            </a:pathLst>
          </a:custGeom>
          <a:solidFill>
            <a:srgbClr val="F59341"/>
          </a:solidFill>
          <a:ln w="25400" cap="flat" cmpd="sng">
            <a:solidFill>
              <a:srgbClr val="F593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21064" tIns="215158" rIns="221064" bIns="215158" anchor="ctr"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基本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原理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06" name="任意多边形 5"/>
          <p:cNvSpPr/>
          <p:nvPr/>
        </p:nvSpPr>
        <p:spPr>
          <a:xfrm>
            <a:off x="4522788" y="2493963"/>
            <a:ext cx="1252537" cy="1074737"/>
          </a:xfrm>
          <a:custGeom>
            <a:avLst/>
            <a:gdLst>
              <a:gd name="txL" fmla="*/ 0 w 1427457"/>
              <a:gd name="txT" fmla="*/ 0 h 1225307"/>
              <a:gd name="txR" fmla="*/ 1427457 w 1427457"/>
              <a:gd name="txB" fmla="*/ 1225307 h 1225307"/>
            </a:gdLst>
            <a:ahLst/>
            <a:cxnLst>
              <a:cxn ang="0">
                <a:pos x="0" y="11993"/>
              </a:cxn>
              <a:cxn ang="0">
                <a:pos x="6068" y="0"/>
              </a:cxn>
              <a:cxn ang="0">
                <a:pos x="22208" y="0"/>
              </a:cxn>
              <a:cxn ang="0">
                <a:pos x="28275" y="11993"/>
              </a:cxn>
              <a:cxn ang="0">
                <a:pos x="22208" y="23986"/>
              </a:cxn>
              <a:cxn ang="0">
                <a:pos x="6068" y="23986"/>
              </a:cxn>
              <a:cxn ang="0">
                <a:pos x="0" y="11993"/>
              </a:cxn>
            </a:cxnLst>
            <a:rect l="txL" t="txT" r="txR" b="txB"/>
            <a:pathLst>
              <a:path w="1427457" h="1225307">
                <a:moveTo>
                  <a:pt x="0" y="612654"/>
                </a:moveTo>
                <a:lnTo>
                  <a:pt x="306327" y="0"/>
                </a:lnTo>
                <a:lnTo>
                  <a:pt x="1121130" y="0"/>
                </a:lnTo>
                <a:lnTo>
                  <a:pt x="1427457" y="612654"/>
                </a:lnTo>
                <a:lnTo>
                  <a:pt x="1121130" y="1225307"/>
                </a:lnTo>
                <a:lnTo>
                  <a:pt x="306327" y="1225307"/>
                </a:lnTo>
                <a:lnTo>
                  <a:pt x="0" y="612654"/>
                </a:lnTo>
                <a:close/>
              </a:path>
            </a:pathLst>
          </a:custGeom>
          <a:solidFill>
            <a:srgbClr val="00B0F0"/>
          </a:solidFill>
          <a:ln w="25400" cap="flat" cmpd="sng">
            <a:solidFill>
              <a:srgbClr val="F593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21064" tIns="215158" rIns="221064" bIns="215158" anchor="ctr"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升级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107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任意多边形 5"/>
          <p:cNvSpPr/>
          <p:nvPr/>
        </p:nvSpPr>
        <p:spPr>
          <a:xfrm>
            <a:off x="5497513" y="3025775"/>
            <a:ext cx="1252537" cy="1074738"/>
          </a:xfrm>
          <a:custGeom>
            <a:avLst/>
            <a:gdLst>
              <a:gd name="txL" fmla="*/ 0 w 1427457"/>
              <a:gd name="txT" fmla="*/ 0 h 1225307"/>
              <a:gd name="txR" fmla="*/ 1427457 w 1427457"/>
              <a:gd name="txB" fmla="*/ 1225307 h 1225307"/>
            </a:gdLst>
            <a:ahLst/>
            <a:cxnLst>
              <a:cxn ang="0">
                <a:pos x="0" y="11993"/>
              </a:cxn>
              <a:cxn ang="0">
                <a:pos x="6068" y="0"/>
              </a:cxn>
              <a:cxn ang="0">
                <a:pos x="22208" y="0"/>
              </a:cxn>
              <a:cxn ang="0">
                <a:pos x="28275" y="11993"/>
              </a:cxn>
              <a:cxn ang="0">
                <a:pos x="22208" y="23986"/>
              </a:cxn>
              <a:cxn ang="0">
                <a:pos x="6068" y="23986"/>
              </a:cxn>
              <a:cxn ang="0">
                <a:pos x="0" y="11993"/>
              </a:cxn>
            </a:cxnLst>
            <a:rect l="txL" t="txT" r="txR" b="txB"/>
            <a:pathLst>
              <a:path w="1427457" h="1225307">
                <a:moveTo>
                  <a:pt x="0" y="612654"/>
                </a:moveTo>
                <a:lnTo>
                  <a:pt x="306327" y="0"/>
                </a:lnTo>
                <a:lnTo>
                  <a:pt x="1121130" y="0"/>
                </a:lnTo>
                <a:lnTo>
                  <a:pt x="1427457" y="612654"/>
                </a:lnTo>
                <a:lnTo>
                  <a:pt x="1121130" y="1225307"/>
                </a:lnTo>
                <a:lnTo>
                  <a:pt x="306327" y="1225307"/>
                </a:lnTo>
                <a:lnTo>
                  <a:pt x="0" y="612654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F593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21064" tIns="215158" rIns="221064" bIns="215158" anchor="ctr"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22531" name="组合 22"/>
          <p:cNvGrpSpPr/>
          <p:nvPr/>
        </p:nvGrpSpPr>
        <p:grpSpPr>
          <a:xfrm>
            <a:off x="674688" y="53975"/>
            <a:ext cx="7002462" cy="484188"/>
            <a:chOff x="0" y="0"/>
            <a:chExt cx="9335862" cy="646331"/>
          </a:xfrm>
        </p:grpSpPr>
        <p:grpSp>
          <p:nvGrpSpPr>
            <p:cNvPr id="22534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22536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22538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39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537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535" name="Rectangle 23"/>
            <p:cNvSpPr/>
            <p:nvPr/>
          </p:nvSpPr>
          <p:spPr>
            <a:xfrm>
              <a:off x="2416783" y="0"/>
              <a:ext cx="691907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8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进工厂方法</a:t>
              </a:r>
              <a:endPara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2532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00" y="1276350"/>
            <a:ext cx="1958975" cy="3284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图片 2"/>
          <p:cNvPicPr>
            <a:picLocks noChangeAspect="1"/>
          </p:cNvPicPr>
          <p:nvPr/>
        </p:nvPicPr>
        <p:blipFill>
          <a:blip r:embed="rId2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23555" name="组合 22"/>
          <p:cNvGrpSpPr/>
          <p:nvPr/>
        </p:nvGrpSpPr>
        <p:grpSpPr>
          <a:xfrm>
            <a:off x="674688" y="53975"/>
            <a:ext cx="7002462" cy="484188"/>
            <a:chOff x="0" y="0"/>
            <a:chExt cx="9335862" cy="646331"/>
          </a:xfrm>
        </p:grpSpPr>
        <p:grpSp>
          <p:nvGrpSpPr>
            <p:cNvPr id="23572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23574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23576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577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3575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573" name="Rectangle 23"/>
            <p:cNvSpPr/>
            <p:nvPr/>
          </p:nvSpPr>
          <p:spPr>
            <a:xfrm>
              <a:off x="2416783" y="0"/>
              <a:ext cx="691907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升级具体方法</a:t>
              </a:r>
              <a:endParaRPr lang="en-US" altLang="zh-CN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355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0013" y="706438"/>
            <a:ext cx="1355725" cy="865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0" y="1500188"/>
            <a:ext cx="1270000" cy="309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文本框 9"/>
          <p:cNvSpPr/>
          <p:nvPr/>
        </p:nvSpPr>
        <p:spPr>
          <a:xfrm>
            <a:off x="6329363" y="1928813"/>
            <a:ext cx="1814512" cy="3105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>
                <a:latin typeface="Arial" panose="020B0604020202020204" pitchFamily="34" charset="0"/>
              </a:rPr>
              <a:t>将升级压缩包（</a:t>
            </a:r>
            <a:r>
              <a:rPr lang="en-US" altLang="zh-CN" sz="1200" dirty="0">
                <a:latin typeface="Arial" panose="020B0604020202020204" pitchFamily="34" charset="0"/>
              </a:rPr>
              <a:t> nvt_tv_firmware.img </a:t>
            </a:r>
            <a:r>
              <a:rPr lang="zh-CN" altLang="en-US" sz="1200" dirty="0">
                <a:latin typeface="Arial" panose="020B0604020202020204" pitchFamily="34" charset="0"/>
              </a:rPr>
              <a:t>）文件拷贝到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盘并插到电视上，</a:t>
            </a:r>
            <a:r>
              <a:rPr lang="zh-CN" altLang="en-US" sz="1200" dirty="0">
                <a:latin typeface="Arial" panose="020B0604020202020204" pitchFamily="34" charset="0"/>
              </a:rPr>
              <a:t>在电视机开机的同时按下</a:t>
            </a:r>
            <a:r>
              <a:rPr lang="en-US" altLang="zh-CN" sz="1200" dirty="0">
                <a:latin typeface="Arial" panose="020B0604020202020204" pitchFamily="34" charset="0"/>
              </a:rPr>
              <a:t>shift</a:t>
            </a:r>
            <a:r>
              <a:rPr lang="zh-CN" altLang="en-US" sz="1200" dirty="0">
                <a:latin typeface="Arial" panose="020B0604020202020204" pitchFamily="34" charset="0"/>
              </a:rPr>
              <a:t>和</a:t>
            </a:r>
            <a:r>
              <a:rPr lang="en-US" altLang="zh-CN" sz="1200" dirty="0">
                <a:latin typeface="Arial" panose="020B0604020202020204" pitchFamily="34" charset="0"/>
              </a:rPr>
              <a:t>~</a:t>
            </a:r>
            <a:r>
              <a:rPr lang="zh-CN" altLang="en-US" sz="1200" dirty="0">
                <a:latin typeface="Arial" panose="020B0604020202020204" pitchFamily="34" charset="0"/>
              </a:rPr>
              <a:t>（</a:t>
            </a:r>
            <a:r>
              <a:rPr lang="en-US" altLang="zh-CN" sz="1200" dirty="0">
                <a:latin typeface="Arial" panose="020B0604020202020204" pitchFamily="34" charset="0"/>
              </a:rPr>
              <a:t>Tab</a:t>
            </a:r>
            <a:r>
              <a:rPr lang="zh-CN" altLang="en-US" sz="1200" dirty="0">
                <a:latin typeface="Arial" panose="020B0604020202020204" pitchFamily="34" charset="0"/>
              </a:rPr>
              <a:t>键上面）按键进入</a:t>
            </a:r>
            <a:r>
              <a:rPr lang="en-US" altLang="zh-CN" sz="1200" dirty="0">
                <a:latin typeface="Arial" panose="020B0604020202020204" pitchFamily="34" charset="0"/>
              </a:rPr>
              <a:t>boot</a:t>
            </a:r>
            <a:r>
              <a:rPr lang="zh-CN" altLang="en-US" sz="1200" dirty="0">
                <a:latin typeface="Arial" panose="020B0604020202020204" pitchFamily="34" charset="0"/>
              </a:rPr>
              <a:t>模式，输入</a:t>
            </a:r>
            <a:r>
              <a:rPr lang="en-US" altLang="zh-CN" sz="1200" dirty="0">
                <a:latin typeface="Arial" panose="020B0604020202020204" pitchFamily="34" charset="0"/>
              </a:rPr>
              <a:t>nvt_eburner</a:t>
            </a:r>
            <a:r>
              <a:rPr lang="zh-CN" altLang="en-US" sz="1200" dirty="0">
                <a:latin typeface="Arial" panose="020B0604020202020204" pitchFamily="34" charset="0"/>
              </a:rPr>
              <a:t>命令，然后按下回车，此时电视已经开始升级，当升级完成后电视机自动重启。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文本框 10"/>
          <p:cNvSpPr/>
          <p:nvPr/>
        </p:nvSpPr>
        <p:spPr>
          <a:xfrm>
            <a:off x="4625975" y="1857375"/>
            <a:ext cx="1703388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将升级压缩包（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8N20_S81_*****.zip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文件）存入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盘的根目录自动重启给电视机上电，开机后将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盘插入电视机的相应端口，按遥控器的“主页”键，选择“本地媒体”→“系统升级”→ “本地升级” 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矩形 11"/>
          <p:cNvSpPr/>
          <p:nvPr/>
        </p:nvSpPr>
        <p:spPr>
          <a:xfrm>
            <a:off x="1411288" y="1500188"/>
            <a:ext cx="1277937" cy="309562"/>
          </a:xfrm>
          <a:prstGeom prst="rect">
            <a:avLst/>
          </a:prstGeom>
          <a:solidFill>
            <a:srgbClr val="4BACC6"/>
          </a:solidFill>
          <a:ln w="25400" cap="flat" cmpd="sng">
            <a:solidFill>
              <a:srgbClr val="4BACC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文本框 12"/>
          <p:cNvSpPr/>
          <p:nvPr/>
        </p:nvSpPr>
        <p:spPr>
          <a:xfrm>
            <a:off x="1622425" y="1508125"/>
            <a:ext cx="1011238" cy="334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在线升级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2" name="文本框 13"/>
          <p:cNvSpPr/>
          <p:nvPr/>
        </p:nvSpPr>
        <p:spPr>
          <a:xfrm>
            <a:off x="1258888" y="1928813"/>
            <a:ext cx="1641475" cy="2586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按遥控器依次进入主页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本地</a:t>
            </a:r>
            <a:r>
              <a:rPr lang="zh-CN" altLang="en-US" sz="1200" dirty="0">
                <a:latin typeface="Arial" panose="020B0604020202020204" pitchFamily="34" charset="0"/>
              </a:rPr>
              <a:t>媒体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系统升级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→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在线升级，查看是否有可供下载的在线升级包，若有，之后向下选择升级包，按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后，电视自动重启后即进入自动升级。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3" name="矩形 15"/>
          <p:cNvSpPr/>
          <p:nvPr/>
        </p:nvSpPr>
        <p:spPr>
          <a:xfrm>
            <a:off x="3089275" y="1508125"/>
            <a:ext cx="1270000" cy="309563"/>
          </a:xfrm>
          <a:prstGeom prst="rect">
            <a:avLst/>
          </a:prstGeom>
          <a:solidFill>
            <a:srgbClr val="4BACC6"/>
          </a:solidFill>
          <a:ln w="25400" cap="flat" cmpd="sng">
            <a:solidFill>
              <a:srgbClr val="4BACC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4" name="文本框 12"/>
          <p:cNvSpPr/>
          <p:nvPr/>
        </p:nvSpPr>
        <p:spPr>
          <a:xfrm>
            <a:off x="3292475" y="1514475"/>
            <a:ext cx="1011238" cy="334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强制升级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687" name="文本框 13"/>
          <p:cNvSpPr>
            <a:spLocks noChangeArrowheads="1"/>
          </p:cNvSpPr>
          <p:nvPr/>
        </p:nvSpPr>
        <p:spPr bwMode="auto">
          <a:xfrm>
            <a:off x="2917825" y="1785938"/>
            <a:ext cx="1704975" cy="2586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将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升级压缩包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nvt_tv_firmware.img 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文件拷贝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到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U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盘并插到电视上，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按住开机键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等待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10S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左右，电视机自动开启，显示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“software updating..”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升级界面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升级完成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，重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启电视</a:t>
            </a:r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356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275" y="777875"/>
            <a:ext cx="1292225" cy="72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7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63" y="714375"/>
            <a:ext cx="1296987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00" y="771525"/>
            <a:ext cx="1404938" cy="728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9" name="矩形 15"/>
          <p:cNvSpPr/>
          <p:nvPr/>
        </p:nvSpPr>
        <p:spPr>
          <a:xfrm>
            <a:off x="4730750" y="1500188"/>
            <a:ext cx="1270000" cy="309562"/>
          </a:xfrm>
          <a:prstGeom prst="rect">
            <a:avLst/>
          </a:prstGeom>
          <a:solidFill>
            <a:srgbClr val="4BACC6"/>
          </a:solidFill>
          <a:ln w="25400" cap="flat" cmpd="sng">
            <a:solidFill>
              <a:srgbClr val="4BACC6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70" name="文本框 12"/>
          <p:cNvSpPr/>
          <p:nvPr/>
        </p:nvSpPr>
        <p:spPr>
          <a:xfrm>
            <a:off x="4786313" y="1522413"/>
            <a:ext cx="1011237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本地升级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3571" name="图片 2"/>
          <p:cNvPicPr>
            <a:picLocks noChangeAspect="1"/>
          </p:cNvPicPr>
          <p:nvPr/>
        </p:nvPicPr>
        <p:blipFill>
          <a:blip r:embed="rId6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24579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8434"/>
          </a:xfrm>
        </p:grpSpPr>
        <p:grpSp>
          <p:nvGrpSpPr>
            <p:cNvPr id="24583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24585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24587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588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586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584" name="Rectangle 23"/>
            <p:cNvSpPr/>
            <p:nvPr/>
          </p:nvSpPr>
          <p:spPr>
            <a:xfrm>
              <a:off x="2416783" y="0"/>
              <a:ext cx="6919079" cy="698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800" b="1" dirty="0">
                  <a:latin typeface="Arial" panose="020B0604020202020204" pitchFamily="34" charset="0"/>
                </a:rPr>
                <a:t>软件烧录说明</a:t>
              </a:r>
              <a:endPara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4580" name="矩形 1"/>
          <p:cNvSpPr/>
          <p:nvPr/>
        </p:nvSpPr>
        <p:spPr>
          <a:xfrm>
            <a:off x="398463" y="627063"/>
            <a:ext cx="77057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烧录工具</a:t>
            </a:r>
            <a:r>
              <a:rPr lang="zh-CN" altLang="en-US" dirty="0">
                <a:latin typeface="Arial" panose="020B0604020202020204" pitchFamily="34" charset="0"/>
              </a:rPr>
              <a:t>：</a:t>
            </a:r>
            <a:endParaRPr lang="zh-CN" altLang="en-US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        NT72671 EMMC</a:t>
            </a:r>
            <a:r>
              <a:rPr lang="zh-CN" altLang="en-US" dirty="0">
                <a:latin typeface="Arial" panose="020B0604020202020204" pitchFamily="34" charset="0"/>
              </a:rPr>
              <a:t>空片烧录，需要</a:t>
            </a:r>
            <a:r>
              <a:rPr lang="en-US" altLang="zh-CN" dirty="0">
                <a:latin typeface="Arial" panose="020B0604020202020204" pitchFamily="34" charset="0"/>
              </a:rPr>
              <a:t>nova</a:t>
            </a:r>
            <a:r>
              <a:rPr lang="zh-CN" altLang="en-US" dirty="0">
                <a:latin typeface="Arial" panose="020B0604020202020204" pitchFamily="34" charset="0"/>
              </a:rPr>
              <a:t>专用调试工具，如下图。并在</a:t>
            </a:r>
            <a:r>
              <a:rPr lang="en-US" altLang="zh-CN" dirty="0">
                <a:latin typeface="Arial" panose="020B0604020202020204" pitchFamily="34" charset="0"/>
              </a:rPr>
              <a:t>CN0G1</a:t>
            </a:r>
            <a:r>
              <a:rPr lang="zh-CN" altLang="en-US" dirty="0">
                <a:latin typeface="Arial" panose="020B0604020202020204" pitchFamily="34" charset="0"/>
              </a:rPr>
              <a:t>上件（</a:t>
            </a:r>
            <a:r>
              <a:rPr lang="en-US" altLang="zh-CN" dirty="0">
                <a:latin typeface="Arial" panose="020B0604020202020204" pitchFamily="34" charset="0"/>
              </a:rPr>
              <a:t>CNOG1</a:t>
            </a:r>
            <a:r>
              <a:rPr lang="zh-CN" altLang="en-US" dirty="0">
                <a:latin typeface="Arial" panose="020B0604020202020204" pitchFamily="34" charset="0"/>
              </a:rPr>
              <a:t>为</a:t>
            </a:r>
            <a:r>
              <a:rPr lang="en-US" altLang="zh-CN" dirty="0">
                <a:latin typeface="Arial" panose="020B0604020202020204" pitchFamily="34" charset="0"/>
              </a:rPr>
              <a:t>nova</a:t>
            </a:r>
            <a:r>
              <a:rPr lang="zh-CN" altLang="en-US" dirty="0">
                <a:latin typeface="Arial" panose="020B0604020202020204" pitchFamily="34" charset="0"/>
              </a:rPr>
              <a:t>专用座子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4581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21" descr="7977b69a52f027c2d9f898d2ff4ef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3" y="1785938"/>
            <a:ext cx="3381375" cy="2533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25603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8434"/>
          </a:xfrm>
        </p:grpSpPr>
        <p:grpSp>
          <p:nvGrpSpPr>
            <p:cNvPr id="25607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25609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25611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612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5610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608" name="Rectangle 23"/>
            <p:cNvSpPr/>
            <p:nvPr/>
          </p:nvSpPr>
          <p:spPr>
            <a:xfrm>
              <a:off x="2416783" y="0"/>
              <a:ext cx="6919079" cy="698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800" b="1" dirty="0">
                  <a:latin typeface="Arial" panose="020B0604020202020204" pitchFamily="34" charset="0"/>
                </a:rPr>
                <a:t>软件烧录说明</a:t>
              </a:r>
              <a:endPara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5604" name="矩形 1"/>
          <p:cNvSpPr/>
          <p:nvPr/>
        </p:nvSpPr>
        <p:spPr>
          <a:xfrm>
            <a:off x="398463" y="627063"/>
            <a:ext cx="77057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CN0G1</a:t>
            </a:r>
            <a:r>
              <a:rPr lang="zh-CN" altLang="en-US" dirty="0">
                <a:latin typeface="Arial" panose="020B0604020202020204" pitchFamily="34" charset="0"/>
              </a:rPr>
              <a:t>位置如下图：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5605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22" descr="1565248976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3" y="1357313"/>
            <a:ext cx="3362325" cy="308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26627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8434"/>
          </a:xfrm>
        </p:grpSpPr>
        <p:grpSp>
          <p:nvGrpSpPr>
            <p:cNvPr id="26631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26633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26635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636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6634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632" name="Rectangle 23"/>
            <p:cNvSpPr/>
            <p:nvPr/>
          </p:nvSpPr>
          <p:spPr>
            <a:xfrm>
              <a:off x="2416783" y="0"/>
              <a:ext cx="6919079" cy="698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800" b="1" dirty="0">
                  <a:latin typeface="Arial" panose="020B0604020202020204" pitchFamily="34" charset="0"/>
                </a:rPr>
                <a:t>软件烧录说明</a:t>
              </a:r>
              <a:endPara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6628" name="矩形 1"/>
          <p:cNvSpPr/>
          <p:nvPr/>
        </p:nvSpPr>
        <p:spPr>
          <a:xfrm>
            <a:off x="398463" y="627063"/>
            <a:ext cx="77057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工具接到主板上的</a:t>
            </a:r>
            <a:r>
              <a:rPr lang="en-US" altLang="zh-CN" dirty="0">
                <a:latin typeface="Arial" panose="020B0604020202020204" pitchFamily="34" charset="0"/>
              </a:rPr>
              <a:t>CN0G1</a:t>
            </a:r>
            <a:r>
              <a:rPr lang="zh-CN" altLang="en-US" dirty="0">
                <a:latin typeface="Arial" panose="020B0604020202020204" pitchFamily="34" charset="0"/>
              </a:rPr>
              <a:t>接口：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6629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图片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1625"/>
            <a:ext cx="5786438" cy="2611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27651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8434"/>
          </a:xfrm>
        </p:grpSpPr>
        <p:grpSp>
          <p:nvGrpSpPr>
            <p:cNvPr id="27656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27658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27660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661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7659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657" name="Rectangle 23"/>
            <p:cNvSpPr/>
            <p:nvPr/>
          </p:nvSpPr>
          <p:spPr>
            <a:xfrm>
              <a:off x="2416783" y="0"/>
              <a:ext cx="6919079" cy="698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800" b="1" dirty="0">
                  <a:latin typeface="Arial" panose="020B0604020202020204" pitchFamily="34" charset="0"/>
                </a:rPr>
                <a:t>软件烧录说明</a:t>
              </a:r>
              <a:endPara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7652" name="矩形 1"/>
          <p:cNvSpPr/>
          <p:nvPr/>
        </p:nvSpPr>
        <p:spPr>
          <a:xfrm>
            <a:off x="398463" y="627063"/>
            <a:ext cx="77057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latin typeface="Arial" panose="020B0604020202020204" pitchFamily="34" charset="0"/>
              </a:rPr>
              <a:t>烧录步骤</a:t>
            </a:r>
            <a:endParaRPr lang="zh-CN" altLang="en-US" dirty="0">
              <a:latin typeface="Arial" panose="020B0604020202020204" pitchFamily="34" charset="0"/>
            </a:endParaRPr>
          </a:p>
          <a:p>
            <a:r>
              <a:rPr lang="zh-CN" altLang="en-US" b="1" dirty="0">
                <a:latin typeface="Arial" panose="020B0604020202020204" pitchFamily="34" charset="0"/>
              </a:rPr>
              <a:t>烧写工具</a:t>
            </a:r>
            <a:r>
              <a:rPr lang="zh-CN" altLang="en-US" dirty="0">
                <a:latin typeface="Arial" panose="020B0604020202020204" pitchFamily="34" charset="0"/>
              </a:rPr>
              <a:t>：</a:t>
            </a:r>
            <a:r>
              <a:rPr lang="en-US" altLang="zh-CN" dirty="0">
                <a:latin typeface="Arial" panose="020B0604020202020204" pitchFamily="34" charset="0"/>
              </a:rPr>
              <a:t>openOCD_skyworth_release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7653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矩形 12"/>
          <p:cNvSpPr/>
          <p:nvPr/>
        </p:nvSpPr>
        <p:spPr>
          <a:xfrm>
            <a:off x="571500" y="1428750"/>
            <a:ext cx="34798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、将下图文件置于</a:t>
            </a:r>
            <a:r>
              <a:rPr lang="en-US" altLang="zh-CN" dirty="0">
                <a:latin typeface="Arial" panose="020B0604020202020204" pitchFamily="34" charset="0"/>
              </a:rPr>
              <a:t>U</a:t>
            </a:r>
            <a:r>
              <a:rPr lang="zh-CN" altLang="en-US" dirty="0">
                <a:latin typeface="Arial" panose="020B0604020202020204" pitchFamily="34" charset="0"/>
              </a:rPr>
              <a:t>盘根目录下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7655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357438"/>
            <a:ext cx="5467350" cy="981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28675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8434"/>
          </a:xfrm>
        </p:grpSpPr>
        <p:grpSp>
          <p:nvGrpSpPr>
            <p:cNvPr id="28679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28681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28683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684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8682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680" name="Rectangle 23"/>
            <p:cNvSpPr/>
            <p:nvPr/>
          </p:nvSpPr>
          <p:spPr>
            <a:xfrm>
              <a:off x="2416783" y="0"/>
              <a:ext cx="6919079" cy="698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800" b="1" dirty="0">
                  <a:latin typeface="Arial" panose="020B0604020202020204" pitchFamily="34" charset="0"/>
                </a:rPr>
                <a:t>软件烧录说明</a:t>
              </a:r>
              <a:endPara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8676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矩形 12"/>
          <p:cNvSpPr/>
          <p:nvPr/>
        </p:nvSpPr>
        <p:spPr>
          <a:xfrm>
            <a:off x="571500" y="928688"/>
            <a:ext cx="78962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、先短路</a:t>
            </a:r>
            <a:r>
              <a:rPr lang="en-US" altLang="zh-CN" dirty="0">
                <a:latin typeface="Arial" panose="020B0604020202020204" pitchFamily="34" charset="0"/>
              </a:rPr>
              <a:t>STBC TX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en-US" altLang="zh-CN" dirty="0">
                <a:latin typeface="Arial" panose="020B0604020202020204" pitchFamily="34" charset="0"/>
              </a:rPr>
              <a:t>RX(STBC TX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en-US" altLang="zh-CN" dirty="0">
                <a:latin typeface="Arial" panose="020B0604020202020204" pitchFamily="34" charset="0"/>
              </a:rPr>
              <a:t>RX</a:t>
            </a:r>
            <a:r>
              <a:rPr lang="zh-CN" altLang="en-US" dirty="0">
                <a:latin typeface="Arial" panose="020B0604020202020204" pitchFamily="34" charset="0"/>
              </a:rPr>
              <a:t>位于主板背面的测试点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zh-CN" altLang="en-US" dirty="0">
                <a:latin typeface="Arial" panose="020B0604020202020204" pitchFamily="34" charset="0"/>
              </a:rPr>
              <a:t>，再上电。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8678" name="图片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571625"/>
            <a:ext cx="5191125" cy="2990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29699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8434"/>
          </a:xfrm>
        </p:grpSpPr>
        <p:grpSp>
          <p:nvGrpSpPr>
            <p:cNvPr id="29703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29705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29707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708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9706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704" name="Rectangle 23"/>
            <p:cNvSpPr/>
            <p:nvPr/>
          </p:nvSpPr>
          <p:spPr>
            <a:xfrm>
              <a:off x="2416783" y="0"/>
              <a:ext cx="6919079" cy="698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800" b="1" dirty="0">
                  <a:latin typeface="Arial" panose="020B0604020202020204" pitchFamily="34" charset="0"/>
                </a:rPr>
                <a:t>软件烧录说明</a:t>
              </a:r>
              <a:endPara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9700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矩形 12"/>
          <p:cNvSpPr/>
          <p:nvPr/>
        </p:nvSpPr>
        <p:spPr>
          <a:xfrm>
            <a:off x="571500" y="647700"/>
            <a:ext cx="72866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</a:rPr>
              <a:t>     3</a:t>
            </a:r>
            <a:r>
              <a:rPr lang="zh-CN" altLang="en-US" dirty="0">
                <a:latin typeface="Arial" panose="020B0604020202020204" pitchFamily="34" charset="0"/>
              </a:rPr>
              <a:t>、把文件</a:t>
            </a:r>
            <a:r>
              <a:rPr lang="en-US" altLang="zh-CN" dirty="0">
                <a:latin typeface="Arial" panose="020B0604020202020204" pitchFamily="34" charset="0"/>
              </a:rPr>
              <a:t>openocd-Release_Skyworth_671@be41e225f19.zip copy</a:t>
            </a:r>
            <a:r>
              <a:rPr lang="zh-CN" altLang="en-US" dirty="0">
                <a:latin typeface="Arial" panose="020B0604020202020204" pitchFamily="34" charset="0"/>
              </a:rPr>
              <a:t>到本地并解压，打开</a:t>
            </a:r>
            <a:r>
              <a:rPr lang="en-US" altLang="zh-CN" dirty="0">
                <a:latin typeface="Arial" panose="020B0604020202020204" pitchFamily="34" charset="0"/>
              </a:rPr>
              <a:t>99_skyworth_onekeyconn.bat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9702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714500"/>
            <a:ext cx="2752725" cy="3154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30723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8434"/>
          </a:xfrm>
        </p:grpSpPr>
        <p:grpSp>
          <p:nvGrpSpPr>
            <p:cNvPr id="30727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30729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30731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32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0730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728" name="Rectangle 23"/>
            <p:cNvSpPr/>
            <p:nvPr/>
          </p:nvSpPr>
          <p:spPr>
            <a:xfrm>
              <a:off x="2416783" y="0"/>
              <a:ext cx="6919079" cy="698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800" b="1" dirty="0">
                  <a:latin typeface="Arial" panose="020B0604020202020204" pitchFamily="34" charset="0"/>
                </a:rPr>
                <a:t>软件烧录说明</a:t>
              </a:r>
              <a:endPara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0724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矩形 12"/>
          <p:cNvSpPr/>
          <p:nvPr/>
        </p:nvSpPr>
        <p:spPr>
          <a:xfrm>
            <a:off x="571500" y="647700"/>
            <a:ext cx="72866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</a:rPr>
              <a:t>、点击</a:t>
            </a:r>
            <a:r>
              <a:rPr lang="en-US" altLang="zh-CN" dirty="0">
                <a:latin typeface="Arial" panose="020B0604020202020204" pitchFamily="34" charset="0"/>
              </a:rPr>
              <a:t>99_skyworth_onekeyconn.bat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0726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1143000"/>
            <a:ext cx="4094162" cy="3779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31747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8434"/>
          </a:xfrm>
        </p:grpSpPr>
        <p:grpSp>
          <p:nvGrpSpPr>
            <p:cNvPr id="31752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31754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31756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757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1755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753" name="Rectangle 23"/>
            <p:cNvSpPr/>
            <p:nvPr/>
          </p:nvSpPr>
          <p:spPr>
            <a:xfrm>
              <a:off x="2416783" y="0"/>
              <a:ext cx="6919079" cy="698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800" b="1" dirty="0">
                  <a:latin typeface="Arial" panose="020B0604020202020204" pitchFamily="34" charset="0"/>
                </a:rPr>
                <a:t>软件烧录说明</a:t>
              </a:r>
              <a:endPara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1748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矩形 12"/>
          <p:cNvSpPr/>
          <p:nvPr/>
        </p:nvSpPr>
        <p:spPr>
          <a:xfrm>
            <a:off x="571500" y="647700"/>
            <a:ext cx="7286625" cy="86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</a:rPr>
              <a:t>、执行</a:t>
            </a:r>
            <a:r>
              <a:rPr lang="en-US" altLang="zh-CN" dirty="0">
                <a:latin typeface="Arial" panose="020B0604020202020204" pitchFamily="34" charset="0"/>
              </a:rPr>
              <a:t>uload_n69006</a:t>
            </a:r>
            <a:r>
              <a:rPr lang="zh-CN" altLang="en-US" dirty="0">
                <a:latin typeface="Arial" panose="020B0604020202020204" pitchFamily="34" charset="0"/>
              </a:rPr>
              <a:t>命令；打开</a:t>
            </a:r>
            <a:r>
              <a:rPr lang="en-US" altLang="zh-CN" dirty="0">
                <a:latin typeface="Arial" panose="020B0604020202020204" pitchFamily="34" charset="0"/>
              </a:rPr>
              <a:t>SecureCRT </a:t>
            </a:r>
            <a:r>
              <a:rPr lang="zh-CN" altLang="en-US" dirty="0">
                <a:latin typeface="Arial" panose="020B0604020202020204" pitchFamily="34" charset="0"/>
              </a:rPr>
              <a:t>，在</a:t>
            </a:r>
            <a:r>
              <a:rPr lang="en-US" altLang="zh-CN" dirty="0">
                <a:latin typeface="Arial" panose="020B0604020202020204" pitchFamily="34" charset="0"/>
              </a:rPr>
              <a:t>openocd </a:t>
            </a:r>
            <a:r>
              <a:rPr lang="zh-CN" altLang="en-US" dirty="0">
                <a:latin typeface="Arial" panose="020B0604020202020204" pitchFamily="34" charset="0"/>
              </a:rPr>
              <a:t>里面输入：</a:t>
            </a:r>
            <a:r>
              <a:rPr lang="en-US" altLang="zh-CN" dirty="0">
                <a:latin typeface="Arial" panose="020B0604020202020204" pitchFamily="34" charset="0"/>
              </a:rPr>
              <a:t>uload_n69006</a:t>
            </a:r>
            <a:r>
              <a:rPr lang="zh-CN" altLang="en-US" dirty="0">
                <a:latin typeface="Arial" panose="020B0604020202020204" pitchFamily="34" charset="0"/>
              </a:rPr>
              <a:t>，立即在串口里面按任意一键，让</a:t>
            </a:r>
            <a:r>
              <a:rPr lang="en-US" altLang="zh-CN" dirty="0">
                <a:latin typeface="Arial" panose="020B0604020202020204" pitchFamily="34" charset="0"/>
              </a:rPr>
              <a:t>TV </a:t>
            </a:r>
            <a:r>
              <a:rPr lang="zh-CN" altLang="en-US" dirty="0">
                <a:latin typeface="Arial" panose="020B0604020202020204" pitchFamily="34" charset="0"/>
              </a:rPr>
              <a:t>进入</a:t>
            </a:r>
            <a:r>
              <a:rPr lang="en-US" altLang="zh-CN" dirty="0">
                <a:latin typeface="Arial" panose="020B0604020202020204" pitchFamily="34" charset="0"/>
              </a:rPr>
              <a:t>U-BOOT.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1750" name="图片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1643063"/>
            <a:ext cx="3586163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85750" y="4686300"/>
            <a:ext cx="5570538" cy="369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、升级完成后进工厂，菜单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通用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部分升级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</a:rPr>
              <a:t>EEP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5123" name="组合 22"/>
          <p:cNvGrpSpPr/>
          <p:nvPr/>
        </p:nvGrpSpPr>
        <p:grpSpPr>
          <a:xfrm>
            <a:off x="674688" y="53975"/>
            <a:ext cx="7002462" cy="484188"/>
            <a:chOff x="0" y="0"/>
            <a:chExt cx="9335862" cy="646331"/>
          </a:xfrm>
        </p:grpSpPr>
        <p:grpSp>
          <p:nvGrpSpPr>
            <p:cNvPr id="5131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5133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5135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36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5134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32" name="Rectangle 23"/>
            <p:cNvSpPr/>
            <p:nvPr/>
          </p:nvSpPr>
          <p:spPr>
            <a:xfrm>
              <a:off x="2416783" y="0"/>
              <a:ext cx="691907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endParaRPr lang="en-US" altLang="zh-CN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124" name="直接连接符 1"/>
          <p:cNvSpPr/>
          <p:nvPr/>
        </p:nvSpPr>
        <p:spPr>
          <a:xfrm>
            <a:off x="900113" y="3175000"/>
            <a:ext cx="0" cy="1628775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5125" name="直接连接符 2"/>
          <p:cNvSpPr/>
          <p:nvPr/>
        </p:nvSpPr>
        <p:spPr>
          <a:xfrm>
            <a:off x="900113" y="2284413"/>
            <a:ext cx="0" cy="242887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5126" name="直接连接符 3"/>
          <p:cNvSpPr/>
          <p:nvPr/>
        </p:nvSpPr>
        <p:spPr>
          <a:xfrm>
            <a:off x="900113" y="0"/>
            <a:ext cx="0" cy="1635125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5127" name="六边形 4"/>
          <p:cNvSpPr/>
          <p:nvPr/>
        </p:nvSpPr>
        <p:spPr>
          <a:xfrm>
            <a:off x="523875" y="1635125"/>
            <a:ext cx="750888" cy="649288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0A50A1"/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8" name="六边形 5"/>
          <p:cNvSpPr/>
          <p:nvPr/>
        </p:nvSpPr>
        <p:spPr>
          <a:xfrm>
            <a:off x="523875" y="2527300"/>
            <a:ext cx="750888" cy="647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A50A1"/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160" name="任意多边形 16"/>
          <p:cNvSpPr/>
          <p:nvPr/>
        </p:nvSpPr>
        <p:spPr>
          <a:xfrm>
            <a:off x="3184525" y="1709738"/>
            <a:ext cx="1252538" cy="1074737"/>
          </a:xfrm>
          <a:custGeom>
            <a:avLst/>
            <a:gdLst>
              <a:gd name="txL" fmla="*/ 0 w 1427457"/>
              <a:gd name="txT" fmla="*/ 0 h 1225307"/>
              <a:gd name="txR" fmla="*/ 1427457 w 1427457"/>
              <a:gd name="txB" fmla="*/ 1225307 h 1225307"/>
            </a:gdLst>
            <a:ahLst/>
            <a:cxnLst>
              <a:cxn ang="0">
                <a:pos x="0" y="11993"/>
              </a:cxn>
              <a:cxn ang="0">
                <a:pos x="6068" y="0"/>
              </a:cxn>
              <a:cxn ang="0">
                <a:pos x="22208" y="0"/>
              </a:cxn>
              <a:cxn ang="0">
                <a:pos x="28275" y="11993"/>
              </a:cxn>
              <a:cxn ang="0">
                <a:pos x="22208" y="23986"/>
              </a:cxn>
              <a:cxn ang="0">
                <a:pos x="6068" y="23986"/>
              </a:cxn>
              <a:cxn ang="0">
                <a:pos x="0" y="11993"/>
              </a:cxn>
            </a:cxnLst>
            <a:rect l="txL" t="txT" r="txR" b="txB"/>
            <a:pathLst>
              <a:path w="1427457" h="1225307">
                <a:moveTo>
                  <a:pt x="0" y="612654"/>
                </a:moveTo>
                <a:lnTo>
                  <a:pt x="306327" y="0"/>
                </a:lnTo>
                <a:lnTo>
                  <a:pt x="1121130" y="0"/>
                </a:lnTo>
                <a:lnTo>
                  <a:pt x="1427457" y="612654"/>
                </a:lnTo>
                <a:lnTo>
                  <a:pt x="1121130" y="1225307"/>
                </a:lnTo>
                <a:lnTo>
                  <a:pt x="306327" y="1225307"/>
                </a:lnTo>
                <a:lnTo>
                  <a:pt x="0" y="612654"/>
                </a:lnTo>
                <a:close/>
              </a:path>
            </a:pathLst>
          </a:custGeom>
          <a:solidFill>
            <a:srgbClr val="A9E641"/>
          </a:solidFill>
          <a:ln w="25400" cap="flat" cmpd="sng">
            <a:solidFill>
              <a:srgbClr val="A9E6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21064" tIns="215158" rIns="221064" bIns="215158" anchor="ctr"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认知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5130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>
                                      <p:cBhvr>
                                        <p:cTn id="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32771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7560"/>
          </a:xfrm>
        </p:grpSpPr>
        <p:grpSp>
          <p:nvGrpSpPr>
            <p:cNvPr id="32775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32777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32779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780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778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776" name="Rectangle 23"/>
            <p:cNvSpPr/>
            <p:nvPr/>
          </p:nvSpPr>
          <p:spPr>
            <a:xfrm>
              <a:off x="2416783" y="0"/>
              <a:ext cx="6919079" cy="6975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latin typeface="Arial" panose="020B0604020202020204" pitchFamily="34" charset="0"/>
                </a:rPr>
                <a:t>8N20</a:t>
              </a:r>
              <a:r>
                <a:rPr lang="zh-CN" altLang="en-US" sz="2800" b="1" dirty="0">
                  <a:latin typeface="Arial" panose="020B0604020202020204" pitchFamily="34" charset="0"/>
                </a:rPr>
                <a:t>解除锁屏方法</a:t>
              </a:r>
              <a:endParaRPr lang="zh-CN" altLang="en-US" sz="2800" dirty="0">
                <a:latin typeface="Arial" panose="020B0604020202020204" pitchFamily="34" charset="0"/>
              </a:endParaRPr>
            </a:p>
          </p:txBody>
        </p:sp>
      </p:grpSp>
      <p:pic>
        <p:nvPicPr>
          <p:cNvPr id="32772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矩形 12"/>
          <p:cNvSpPr/>
          <p:nvPr/>
        </p:nvSpPr>
        <p:spPr>
          <a:xfrm>
            <a:off x="571500" y="647700"/>
            <a:ext cx="7286625" cy="86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、当出现锁屏时系统会一直黑屏。此时用遥控开机会出现如下打印：出现红框打印说明系统已经进入锁屏状态。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277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1571625"/>
            <a:ext cx="4400550" cy="340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33795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7560"/>
          </a:xfrm>
        </p:grpSpPr>
        <p:grpSp>
          <p:nvGrpSpPr>
            <p:cNvPr id="33799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33801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33803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804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3802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800" name="Rectangle 23"/>
            <p:cNvSpPr/>
            <p:nvPr/>
          </p:nvSpPr>
          <p:spPr>
            <a:xfrm>
              <a:off x="2416783" y="0"/>
              <a:ext cx="6919079" cy="6975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latin typeface="Arial" panose="020B0604020202020204" pitchFamily="34" charset="0"/>
                </a:rPr>
                <a:t>8N20</a:t>
              </a:r>
              <a:r>
                <a:rPr lang="zh-CN" altLang="en-US" sz="2800" b="1" dirty="0">
                  <a:latin typeface="Arial" panose="020B0604020202020204" pitchFamily="34" charset="0"/>
                </a:rPr>
                <a:t>解除锁屏方法</a:t>
              </a:r>
              <a:endParaRPr lang="zh-CN" altLang="en-US" sz="2800" dirty="0">
                <a:latin typeface="Arial" panose="020B0604020202020204" pitchFamily="34" charset="0"/>
              </a:endParaRPr>
            </a:p>
          </p:txBody>
        </p:sp>
      </p:grpSp>
      <p:pic>
        <p:nvPicPr>
          <p:cNvPr id="33796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矩形 12"/>
          <p:cNvSpPr/>
          <p:nvPr/>
        </p:nvSpPr>
        <p:spPr>
          <a:xfrm>
            <a:off x="571500" y="647700"/>
            <a:ext cx="7286625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、这时需再次开机，如果开机进待机时是没有任何打印的。然后按住</a:t>
            </a:r>
            <a:r>
              <a:rPr lang="en-US" altLang="zh-CN" dirty="0">
                <a:latin typeface="Arial" panose="020B0604020202020204" pitchFamily="34" charset="0"/>
              </a:rPr>
              <a:t>Shift+~</a:t>
            </a:r>
            <a:r>
              <a:rPr lang="zh-CN" altLang="en-US" dirty="0">
                <a:latin typeface="Arial" panose="020B0604020202020204" pitchFamily="34" charset="0"/>
              </a:rPr>
              <a:t>，再用遥控开机，进到</a:t>
            </a:r>
            <a:r>
              <a:rPr lang="en-US" altLang="zh-CN" dirty="0">
                <a:latin typeface="Arial" panose="020B0604020202020204" pitchFamily="34" charset="0"/>
              </a:rPr>
              <a:t>Nova</a:t>
            </a:r>
            <a:r>
              <a:rPr lang="zh-CN" altLang="en-US" dirty="0">
                <a:latin typeface="Arial" panose="020B0604020202020204" pitchFamily="34" charset="0"/>
              </a:rPr>
              <a:t>的</a:t>
            </a:r>
            <a:r>
              <a:rPr lang="en-US" altLang="zh-CN" dirty="0">
                <a:latin typeface="Arial" panose="020B0604020202020204" pitchFamily="34" charset="0"/>
              </a:rPr>
              <a:t>Boot</a:t>
            </a:r>
            <a:r>
              <a:rPr lang="zh-CN" altLang="en-US" dirty="0">
                <a:latin typeface="Arial" panose="020B0604020202020204" pitchFamily="34" charset="0"/>
              </a:rPr>
              <a:t>下。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379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928813"/>
            <a:ext cx="5854700" cy="242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34819" name="组合 22"/>
          <p:cNvGrpSpPr/>
          <p:nvPr/>
        </p:nvGrpSpPr>
        <p:grpSpPr>
          <a:xfrm>
            <a:off x="674688" y="53975"/>
            <a:ext cx="7002462" cy="523875"/>
            <a:chOff x="0" y="0"/>
            <a:chExt cx="9335862" cy="697560"/>
          </a:xfrm>
        </p:grpSpPr>
        <p:grpSp>
          <p:nvGrpSpPr>
            <p:cNvPr id="34823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34825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34827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28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4826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824" name="Rectangle 23"/>
            <p:cNvSpPr/>
            <p:nvPr/>
          </p:nvSpPr>
          <p:spPr>
            <a:xfrm>
              <a:off x="2416783" y="0"/>
              <a:ext cx="6919079" cy="6975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2800" b="1" dirty="0">
                  <a:latin typeface="Arial" panose="020B0604020202020204" pitchFamily="34" charset="0"/>
                </a:rPr>
                <a:t>8N20</a:t>
              </a:r>
              <a:r>
                <a:rPr lang="zh-CN" altLang="en-US" sz="2800" b="1" dirty="0">
                  <a:latin typeface="Arial" panose="020B0604020202020204" pitchFamily="34" charset="0"/>
                </a:rPr>
                <a:t>解除锁屏方法</a:t>
              </a:r>
              <a:endParaRPr lang="zh-CN" altLang="en-US" sz="2800" dirty="0">
                <a:latin typeface="Arial" panose="020B0604020202020204" pitchFamily="34" charset="0"/>
              </a:endParaRPr>
            </a:p>
          </p:txBody>
        </p:sp>
      </p:grpSp>
      <p:pic>
        <p:nvPicPr>
          <p:cNvPr id="34820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矩形 12"/>
          <p:cNvSpPr/>
          <p:nvPr/>
        </p:nvSpPr>
        <p:spPr>
          <a:xfrm>
            <a:off x="571500" y="647700"/>
            <a:ext cx="7286625" cy="869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、解除锁定的指令是在</a:t>
            </a:r>
            <a:r>
              <a:rPr lang="en-US" altLang="zh-CN" dirty="0">
                <a:latin typeface="Arial" panose="020B0604020202020204" pitchFamily="34" charset="0"/>
              </a:rPr>
              <a:t>boot</a:t>
            </a:r>
            <a:r>
              <a:rPr lang="zh-CN" altLang="en-US" dirty="0">
                <a:latin typeface="Arial" panose="020B0604020202020204" pitchFamily="34" charset="0"/>
              </a:rPr>
              <a:t>状态下输入：</a:t>
            </a:r>
            <a:r>
              <a:rPr lang="en-US" altLang="zh-CN" dirty="0">
                <a:latin typeface="Arial" panose="020B0604020202020204" pitchFamily="34" charset="0"/>
              </a:rPr>
              <a:t>s_oledlock 0 </a:t>
            </a:r>
            <a:r>
              <a:rPr lang="zh-CN" altLang="en-US" dirty="0">
                <a:latin typeface="Arial" panose="020B0604020202020204" pitchFamily="34" charset="0"/>
              </a:rPr>
              <a:t>然后回车，就可以解除锁定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4822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714500"/>
            <a:ext cx="6710363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直接连接符 2"/>
          <p:cNvSpPr/>
          <p:nvPr/>
        </p:nvSpPr>
        <p:spPr>
          <a:xfrm>
            <a:off x="900113" y="2284413"/>
            <a:ext cx="0" cy="242887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5843" name="直接连接符 3"/>
          <p:cNvSpPr/>
          <p:nvPr/>
        </p:nvSpPr>
        <p:spPr>
          <a:xfrm>
            <a:off x="900113" y="0"/>
            <a:ext cx="0" cy="1635125"/>
          </a:xfrm>
          <a:prstGeom prst="line">
            <a:avLst/>
          </a:prstGeom>
          <a:ln w="1905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5844" name="六边形 4"/>
          <p:cNvSpPr/>
          <p:nvPr/>
        </p:nvSpPr>
        <p:spPr>
          <a:xfrm>
            <a:off x="523875" y="1635125"/>
            <a:ext cx="750888" cy="649288"/>
          </a:xfrm>
          <a:prstGeom prst="hexagon">
            <a:avLst>
              <a:gd name="adj" fmla="val 25003"/>
              <a:gd name="vf" fmla="val 115470"/>
            </a:avLst>
          </a:prstGeom>
          <a:solidFill>
            <a:srgbClr val="0A50A1"/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5" name="六边形 5"/>
          <p:cNvSpPr/>
          <p:nvPr/>
        </p:nvSpPr>
        <p:spPr>
          <a:xfrm>
            <a:off x="523875" y="2527300"/>
            <a:ext cx="750888" cy="647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A50A1"/>
          </a:solidFill>
          <a:ln w="381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46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任意多边形 5"/>
          <p:cNvSpPr/>
          <p:nvPr/>
        </p:nvSpPr>
        <p:spPr>
          <a:xfrm>
            <a:off x="5497513" y="3025775"/>
            <a:ext cx="1252537" cy="1074738"/>
          </a:xfrm>
          <a:custGeom>
            <a:avLst/>
            <a:gdLst>
              <a:gd name="txL" fmla="*/ 0 w 1427457"/>
              <a:gd name="txT" fmla="*/ 0 h 1225307"/>
              <a:gd name="txR" fmla="*/ 1427457 w 1427457"/>
              <a:gd name="txB" fmla="*/ 1225307 h 1225307"/>
            </a:gdLst>
            <a:ahLst/>
            <a:cxnLst>
              <a:cxn ang="0">
                <a:pos x="0" y="11993"/>
              </a:cxn>
              <a:cxn ang="0">
                <a:pos x="6068" y="0"/>
              </a:cxn>
              <a:cxn ang="0">
                <a:pos x="22208" y="0"/>
              </a:cxn>
              <a:cxn ang="0">
                <a:pos x="28275" y="11993"/>
              </a:cxn>
              <a:cxn ang="0">
                <a:pos x="22208" y="23986"/>
              </a:cxn>
              <a:cxn ang="0">
                <a:pos x="6068" y="23986"/>
              </a:cxn>
              <a:cxn ang="0">
                <a:pos x="0" y="11993"/>
              </a:cxn>
            </a:cxnLst>
            <a:rect l="txL" t="txT" r="txR" b="txB"/>
            <a:pathLst>
              <a:path w="1427457" h="1225307">
                <a:moveTo>
                  <a:pt x="0" y="612654"/>
                </a:moveTo>
                <a:lnTo>
                  <a:pt x="306327" y="0"/>
                </a:lnTo>
                <a:lnTo>
                  <a:pt x="1121130" y="0"/>
                </a:lnTo>
                <a:lnTo>
                  <a:pt x="1427457" y="612654"/>
                </a:lnTo>
                <a:lnTo>
                  <a:pt x="1121130" y="1225307"/>
                </a:lnTo>
                <a:lnTo>
                  <a:pt x="306327" y="1225307"/>
                </a:lnTo>
                <a:lnTo>
                  <a:pt x="0" y="612654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F5934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221064" tIns="215158" rIns="221064" bIns="215158" anchor="ctr"/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分析</a:t>
            </a:r>
            <a:endParaRPr lang="en-US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36867" name="组合 22"/>
          <p:cNvGrpSpPr/>
          <p:nvPr/>
        </p:nvGrpSpPr>
        <p:grpSpPr>
          <a:xfrm>
            <a:off x="674688" y="53975"/>
            <a:ext cx="7002462" cy="484188"/>
            <a:chOff x="0" y="0"/>
            <a:chExt cx="9335862" cy="646331"/>
          </a:xfrm>
        </p:grpSpPr>
        <p:grpSp>
          <p:nvGrpSpPr>
            <p:cNvPr id="36872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36874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36876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877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6875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873" name="Rectangle 23"/>
            <p:cNvSpPr/>
            <p:nvPr/>
          </p:nvSpPr>
          <p:spPr>
            <a:xfrm>
              <a:off x="2416783" y="0"/>
              <a:ext cx="691907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endParaRPr lang="en-US" altLang="zh-CN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6868" name="矩形 1"/>
          <p:cNvSpPr/>
          <p:nvPr/>
        </p:nvSpPr>
        <p:spPr>
          <a:xfrm>
            <a:off x="373063" y="635000"/>
            <a:ext cx="51276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、</a:t>
            </a:r>
            <a:r>
              <a:rPr lang="zh-CN" altLang="en-US" dirty="0">
                <a:latin typeface="Arial" panose="020B0604020202020204" pitchFamily="34" charset="0"/>
              </a:rPr>
              <a:t>开机异常问题重点检修思路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6869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Rectangle 23"/>
          <p:cNvSpPr/>
          <p:nvPr/>
        </p:nvSpPr>
        <p:spPr>
          <a:xfrm>
            <a:off x="2487613" y="53975"/>
            <a:ext cx="51895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实例分析</a:t>
            </a:r>
            <a:endParaRPr lang="zh-CN" altLang="en-US" sz="28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8" name="文本框 14"/>
          <p:cNvSpPr txBox="1">
            <a:spLocks noChangeArrowheads="1"/>
          </p:cNvSpPr>
          <p:nvPr/>
        </p:nvSpPr>
        <p:spPr bwMode="auto">
          <a:xfrm>
            <a:off x="1000125" y="1214438"/>
            <a:ext cx="6572250" cy="2862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buClrTx/>
              <a:buSzTx/>
              <a:defRPr/>
            </a:pPr>
            <a:r>
              <a:rPr kumimoji="0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排查步骤：</a:t>
            </a:r>
            <a:endParaRPr kumimoji="0" lang="zh-CN" altLang="en-US" sz="20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indent="-228600" defTabSz="914400">
              <a:lnSpc>
                <a:spcPct val="150000"/>
              </a:lnSpc>
              <a:buClrTx/>
              <a:buSzTx/>
              <a:defRPr/>
            </a:pP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①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、通过</a:t>
            </a: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HDMI1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口检查系统打印是否正常；</a:t>
            </a:r>
            <a:endParaRPr kumimoji="1" lang="zh-CN" altLang="en-US" sz="20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indent="-228600" defTabSz="914400">
              <a:lnSpc>
                <a:spcPct val="150000"/>
              </a:lnSpc>
              <a:buClrTx/>
              <a:buSzTx/>
              <a:defRPr/>
            </a:pP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②、重点检查系统</a:t>
            </a: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3V3SB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eMMC1V8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72671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</a:t>
            </a: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DDR1V5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DDR1V2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72671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</a:t>
            </a: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Core power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是否正常；</a:t>
            </a:r>
            <a:endParaRPr kumimoji="1" lang="zh-CN" altLang="en-US" sz="20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indent="-228600" defTabSz="914400">
              <a:lnSpc>
                <a:spcPct val="150000"/>
              </a:lnSpc>
              <a:buClrTx/>
              <a:buSzTx/>
              <a:defRPr/>
            </a:pP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③、重点检查</a:t>
            </a: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72671 12M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晶振波形是否正常；</a:t>
            </a:r>
            <a:endParaRPr kumimoji="1" lang="zh-CN" altLang="en-US" sz="20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indent="-228600" defTabSz="914400">
              <a:lnSpc>
                <a:spcPct val="150000"/>
              </a:lnSpc>
              <a:buClrTx/>
              <a:buSzTx/>
              <a:defRPr/>
            </a:pP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④、重点检查</a:t>
            </a:r>
            <a:r>
              <a:rPr kumimoji="1" lang="en-US" altLang="zh-CN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72671</a:t>
            </a:r>
            <a:r>
              <a:rPr kumimoji="1" lang="zh-CN" altLang="en-US" sz="2000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芯片复位信号是否正常</a:t>
            </a:r>
            <a:endParaRPr kumimoji="1" lang="zh-CN" altLang="en-US" sz="2000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37891" name="组合 22"/>
          <p:cNvGrpSpPr/>
          <p:nvPr/>
        </p:nvGrpSpPr>
        <p:grpSpPr>
          <a:xfrm>
            <a:off x="674688" y="53975"/>
            <a:ext cx="7002462" cy="484188"/>
            <a:chOff x="0" y="0"/>
            <a:chExt cx="9335862" cy="646331"/>
          </a:xfrm>
        </p:grpSpPr>
        <p:grpSp>
          <p:nvGrpSpPr>
            <p:cNvPr id="37896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37898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37900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901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7899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897" name="Rectangle 23"/>
            <p:cNvSpPr/>
            <p:nvPr/>
          </p:nvSpPr>
          <p:spPr>
            <a:xfrm>
              <a:off x="2416783" y="0"/>
              <a:ext cx="691907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endParaRPr lang="en-US" altLang="zh-CN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7892" name="矩形 1"/>
          <p:cNvSpPr/>
          <p:nvPr/>
        </p:nvSpPr>
        <p:spPr>
          <a:xfrm>
            <a:off x="373063" y="630238"/>
            <a:ext cx="51276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、</a:t>
            </a:r>
            <a:r>
              <a:rPr lang="zh-CN" altLang="en-US" dirty="0">
                <a:latin typeface="Arial" panose="020B0604020202020204" pitchFamily="34" charset="0"/>
              </a:rPr>
              <a:t>图像异常问题重点检修思路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7893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4" name="Rectangle 23"/>
          <p:cNvSpPr/>
          <p:nvPr/>
        </p:nvSpPr>
        <p:spPr>
          <a:xfrm>
            <a:off x="2487613" y="53975"/>
            <a:ext cx="51895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28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实例分析</a:t>
            </a:r>
            <a:endParaRPr lang="zh-CN" altLang="en-US" sz="28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968" name="文本框 14"/>
          <p:cNvSpPr txBox="1">
            <a:spLocks noChangeArrowheads="1"/>
          </p:cNvSpPr>
          <p:nvPr/>
        </p:nvSpPr>
        <p:spPr bwMode="auto">
          <a:xfrm>
            <a:off x="500063" y="1000125"/>
            <a:ext cx="8358188" cy="394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lnSpc>
                <a:spcPts val="3000"/>
              </a:lnSpc>
              <a:buClrTx/>
              <a:buSzTx/>
              <a:defRPr/>
            </a:pPr>
            <a:r>
              <a: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排查步骤：</a:t>
            </a:r>
            <a:endParaRPr kumimoji="0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indent="-228600" defTabSz="914400">
              <a:lnSpc>
                <a:spcPts val="3000"/>
              </a:lnSpc>
              <a:buClrTx/>
              <a:buSzTx/>
              <a:defRPr/>
            </a:pP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①、通过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HDMI1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口检查系统打印是否正常，系统是否正常开启；</a:t>
            </a:r>
            <a:endParaRPr kumimoji="1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indent="-228600" defTabSz="914400">
              <a:lnSpc>
                <a:spcPts val="3000"/>
              </a:lnSpc>
              <a:buClrTx/>
              <a:buSzTx/>
              <a:defRPr/>
            </a:pP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②、重点检查</a:t>
            </a:r>
            <a:r>
              <a:rPr kumimoji="1" 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整机屏线连接是否异常，线材有无受损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；</a:t>
            </a:r>
            <a:endParaRPr kumimoji="1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indent="-228600" defTabSz="914400">
              <a:lnSpc>
                <a:spcPts val="3000"/>
              </a:lnSpc>
              <a:buClrTx/>
              <a:buSzTx/>
              <a:defRPr/>
            </a:pP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③、重点检查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72334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3.3V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2.5V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1.5V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0.95V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是否正常；</a:t>
            </a:r>
            <a:endParaRPr kumimoji="1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indent="-228600" defTabSz="914400">
              <a:lnSpc>
                <a:spcPts val="3000"/>
              </a:lnSpc>
              <a:buClrTx/>
              <a:buSzTx/>
              <a:defRPr/>
            </a:pP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④、重点检查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72334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的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flash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是否正常；</a:t>
            </a:r>
            <a:endParaRPr kumimoji="1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indent="-228600" defTabSz="914400">
              <a:lnSpc>
                <a:spcPts val="3000"/>
              </a:lnSpc>
              <a:buClrTx/>
              <a:buSzTx/>
              <a:defRPr/>
            </a:pP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⑤、重点检查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BL_ON/OFF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和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T-CON_EN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两个使能信号是否正常，前者使能电源的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EVDD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24V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给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TCON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供电），后者使能电源的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VDD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12V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给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TCON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供电）；</a:t>
            </a:r>
            <a:endParaRPr kumimoji="1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28600" marR="0" indent="-228600" defTabSz="914400">
              <a:lnSpc>
                <a:spcPts val="3000"/>
              </a:lnSpc>
              <a:buClrTx/>
              <a:buSzTx/>
              <a:defRPr/>
            </a:pP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⑥、重点检查屏体反馈信号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ERROR_DET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信号是否正常。屏体异常时，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TCON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会反馈一个高电平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ERROR_DET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信号给到机芯，机芯响应该信号进行</a:t>
            </a:r>
            <a:r>
              <a:rPr kumimoji="1" lang="en-US" altLang="zh-CN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lock</a:t>
            </a:r>
            <a:r>
              <a:rPr kumimoji="1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或者不开机操作，以保护系统及屏体。</a:t>
            </a:r>
            <a:endParaRPr kumimoji="1" lang="zh-CN" altLang="en-US" kern="1200" cap="none" spc="0" normalizeH="0" baseline="0" noProof="0" dirty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38915" name="组合 22"/>
          <p:cNvGrpSpPr/>
          <p:nvPr/>
        </p:nvGrpSpPr>
        <p:grpSpPr>
          <a:xfrm>
            <a:off x="674688" y="53975"/>
            <a:ext cx="7002462" cy="484188"/>
            <a:chOff x="0" y="0"/>
            <a:chExt cx="9335862" cy="646331"/>
          </a:xfrm>
        </p:grpSpPr>
        <p:grpSp>
          <p:nvGrpSpPr>
            <p:cNvPr id="38922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38924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38926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927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925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923" name="Rectangle 23"/>
            <p:cNvSpPr/>
            <p:nvPr/>
          </p:nvSpPr>
          <p:spPr>
            <a:xfrm>
              <a:off x="2416783" y="0"/>
              <a:ext cx="6919079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endParaRPr lang="en-US" altLang="zh-CN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8916" name="矩形 1"/>
          <p:cNvSpPr/>
          <p:nvPr/>
        </p:nvSpPr>
        <p:spPr>
          <a:xfrm>
            <a:off x="373063" y="630238"/>
            <a:ext cx="7699375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</a:rPr>
              <a:t>       S81 </a:t>
            </a:r>
            <a:r>
              <a:rPr lang="zh-CN" altLang="en-US" dirty="0">
                <a:latin typeface="Arial" panose="020B0604020202020204" pitchFamily="34" charset="0"/>
              </a:rPr>
              <a:t>全系标配万能遥控功能，万能遥控信号是通过透镜发射，装配在整机底 部且外露在整机以外，由于强度有限，现要求在生产线组装、搬抬整机、整机周 转、售后上门安装等各相关环节中，避免坚硬物体直接触碰透镜，注意防护。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17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Rectangle 23"/>
          <p:cNvSpPr/>
          <p:nvPr/>
        </p:nvSpPr>
        <p:spPr>
          <a:xfrm>
            <a:off x="2487613" y="53975"/>
            <a:ext cx="51895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en-US" altLang="zh-CN" sz="2800" b="1" dirty="0">
                <a:latin typeface="Arial" panose="020B0604020202020204" pitchFamily="34" charset="0"/>
              </a:rPr>
              <a:t>S81 </a:t>
            </a:r>
            <a:r>
              <a:rPr lang="zh-CN" altLang="en-US" sz="2800" b="1" dirty="0">
                <a:latin typeface="Arial" panose="020B0604020202020204" pitchFamily="34" charset="0"/>
              </a:rPr>
              <a:t>系列整机防护要求</a:t>
            </a:r>
            <a:endParaRPr lang="zh-CN" altLang="en-US" sz="28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89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643188"/>
            <a:ext cx="2571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0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643188"/>
            <a:ext cx="2647950" cy="1357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1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2286000"/>
            <a:ext cx="2952750" cy="181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" y="26229"/>
            <a:ext cx="9143524" cy="51432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0" y="2967906"/>
            <a:ext cx="9143524" cy="13935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4" name="组合 3"/>
          <p:cNvGrpSpPr/>
          <p:nvPr/>
        </p:nvGrpSpPr>
        <p:grpSpPr>
          <a:xfrm>
            <a:off x="1748173" y="846499"/>
            <a:ext cx="1870331" cy="18703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7" name="椭圆 6"/>
          <p:cNvSpPr/>
          <p:nvPr/>
        </p:nvSpPr>
        <p:spPr>
          <a:xfrm>
            <a:off x="576598" y="1587477"/>
            <a:ext cx="677641" cy="67764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椭圆 7"/>
          <p:cNvSpPr/>
          <p:nvPr/>
        </p:nvSpPr>
        <p:spPr>
          <a:xfrm>
            <a:off x="1899249" y="507788"/>
            <a:ext cx="274762" cy="27476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9" name="组合 8"/>
          <p:cNvGrpSpPr/>
          <p:nvPr/>
        </p:nvGrpSpPr>
        <p:grpSpPr>
          <a:xfrm>
            <a:off x="4870632" y="2666862"/>
            <a:ext cx="301044" cy="30104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5211" y="1641744"/>
            <a:ext cx="623871" cy="623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90824" y="2545214"/>
            <a:ext cx="219766" cy="21976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2646" y="4348915"/>
            <a:ext cx="287904" cy="28790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21" name="椭圆 20"/>
          <p:cNvSpPr/>
          <p:nvPr/>
        </p:nvSpPr>
        <p:spPr>
          <a:xfrm>
            <a:off x="4534999" y="1054896"/>
            <a:ext cx="274762" cy="27476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2" name="椭圆 21"/>
          <p:cNvSpPr/>
          <p:nvPr/>
        </p:nvSpPr>
        <p:spPr>
          <a:xfrm>
            <a:off x="4549511" y="4510825"/>
            <a:ext cx="137382" cy="13738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23" name="组合 22"/>
          <p:cNvGrpSpPr/>
          <p:nvPr/>
        </p:nvGrpSpPr>
        <p:grpSpPr>
          <a:xfrm>
            <a:off x="7580068" y="3949858"/>
            <a:ext cx="713952" cy="71395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311271" y="3198564"/>
            <a:ext cx="6613459" cy="67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小标宋" panose="03000509000000000000" pitchFamily="65" charset="-122"/>
                <a:ea typeface="迷你简小标宋" panose="03000509000000000000" pitchFamily="65" charset="-122"/>
                <a:sym typeface="微软雅黑" panose="020B0503020204020204" pitchFamily="34" charset="-122"/>
              </a:rPr>
              <a:t>服务天地    大有可为</a:t>
            </a:r>
            <a:endParaRPr lang="zh-CN" altLang="en-US" sz="3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小标宋" panose="03000509000000000000" pitchFamily="65" charset="-122"/>
              <a:ea typeface="迷你简小标宋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1318160" y="3835690"/>
            <a:ext cx="4694137" cy="2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中国领先的一站式智慧物流与服务提供商</a:t>
            </a:r>
            <a:endParaRPr lang="zh-CN" alt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44241" y="3815633"/>
            <a:ext cx="5446945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13"/>
          <p:cNvSpPr txBox="1"/>
          <p:nvPr/>
        </p:nvSpPr>
        <p:spPr>
          <a:xfrm>
            <a:off x="1836837" y="1325818"/>
            <a:ext cx="167640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2019</a:t>
            </a:r>
            <a:endParaRPr lang="zh-CN" altLang="en-US" sz="60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85" y="1016250"/>
            <a:ext cx="2839449" cy="1820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图片 30"/>
          <p:cNvPicPr/>
          <p:nvPr/>
        </p:nvPicPr>
        <p:blipFill>
          <a:blip r:embed="rId3"/>
          <a:stretch>
            <a:fillRect/>
          </a:stretch>
        </p:blipFill>
        <p:spPr>
          <a:xfrm>
            <a:off x="7701743" y="4018716"/>
            <a:ext cx="545414" cy="498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6147" name="组合 23"/>
          <p:cNvGrpSpPr/>
          <p:nvPr/>
        </p:nvGrpSpPr>
        <p:grpSpPr>
          <a:xfrm>
            <a:off x="674688" y="73025"/>
            <a:ext cx="1671637" cy="411163"/>
            <a:chOff x="0" y="0"/>
            <a:chExt cx="2228557" cy="549829"/>
          </a:xfrm>
        </p:grpSpPr>
        <p:grpSp>
          <p:nvGrpSpPr>
            <p:cNvPr id="6172" name="组合 25"/>
            <p:cNvGrpSpPr/>
            <p:nvPr/>
          </p:nvGrpSpPr>
          <p:grpSpPr>
            <a:xfrm>
              <a:off x="0" y="0"/>
              <a:ext cx="2228557" cy="549829"/>
              <a:chOff x="0" y="0"/>
              <a:chExt cx="2474408" cy="847436"/>
            </a:xfrm>
          </p:grpSpPr>
          <p:sp>
            <p:nvSpPr>
              <p:cNvPr id="6174" name="Freeform 24"/>
              <p:cNvSpPr/>
              <p:nvPr/>
            </p:nvSpPr>
            <p:spPr>
              <a:xfrm>
                <a:off x="1175121" y="0"/>
                <a:ext cx="1299287" cy="847436"/>
              </a:xfrm>
              <a:custGeom>
                <a:avLst/>
                <a:gdLst>
                  <a:gd name="txL" fmla="*/ 0 w 3125"/>
                  <a:gd name="txT" fmla="*/ 0 h 2028"/>
                  <a:gd name="txR" fmla="*/ 3125 w 3125"/>
                  <a:gd name="txB" fmla="*/ 2028 h 2028"/>
                </a:gdLst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3125" h="2028">
                    <a:moveTo>
                      <a:pt x="588" y="0"/>
                    </a:moveTo>
                    <a:lnTo>
                      <a:pt x="3082" y="0"/>
                    </a:lnTo>
                    <a:cubicBezTo>
                      <a:pt x="3110" y="0"/>
                      <a:pt x="3125" y="32"/>
                      <a:pt x="3114" y="72"/>
                    </a:cubicBezTo>
                    <a:lnTo>
                      <a:pt x="2610" y="1955"/>
                    </a:lnTo>
                    <a:cubicBezTo>
                      <a:pt x="2599" y="1995"/>
                      <a:pt x="2567" y="2028"/>
                      <a:pt x="2538" y="2028"/>
                    </a:cubicBezTo>
                    <a:lnTo>
                      <a:pt x="44" y="2028"/>
                    </a:lnTo>
                    <a:cubicBezTo>
                      <a:pt x="15" y="2028"/>
                      <a:pt x="0" y="1995"/>
                      <a:pt x="11" y="1955"/>
                    </a:cubicBezTo>
                    <a:lnTo>
                      <a:pt x="516" y="72"/>
                    </a:lnTo>
                    <a:cubicBezTo>
                      <a:pt x="527" y="32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5" name="Freeform 22"/>
              <p:cNvSpPr/>
              <p:nvPr/>
            </p:nvSpPr>
            <p:spPr>
              <a:xfrm>
                <a:off x="0" y="0"/>
                <a:ext cx="1298421" cy="846571"/>
              </a:xfrm>
              <a:custGeom>
                <a:avLst/>
                <a:gdLst>
                  <a:gd name="txL" fmla="*/ 0 w 3124"/>
                  <a:gd name="txT" fmla="*/ 0 h 2028"/>
                  <a:gd name="txR" fmla="*/ 3124 w 3124"/>
                  <a:gd name="txB" fmla="*/ 2028 h 2028"/>
                </a:gdLst>
                <a:ahLst/>
                <a:cxnLst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3124" h="2028">
                    <a:moveTo>
                      <a:pt x="588" y="0"/>
                    </a:moveTo>
                    <a:lnTo>
                      <a:pt x="3079" y="0"/>
                    </a:lnTo>
                    <a:cubicBezTo>
                      <a:pt x="3109" y="0"/>
                      <a:pt x="3124" y="33"/>
                      <a:pt x="3113" y="74"/>
                    </a:cubicBezTo>
                    <a:lnTo>
                      <a:pt x="2609" y="1954"/>
                    </a:lnTo>
                    <a:cubicBezTo>
                      <a:pt x="2598" y="1994"/>
                      <a:pt x="2565" y="2028"/>
                      <a:pt x="2536" y="2028"/>
                    </a:cubicBezTo>
                    <a:lnTo>
                      <a:pt x="44" y="2028"/>
                    </a:lnTo>
                    <a:cubicBezTo>
                      <a:pt x="15" y="2028"/>
                      <a:pt x="0" y="1994"/>
                      <a:pt x="11" y="1954"/>
                    </a:cubicBezTo>
                    <a:lnTo>
                      <a:pt x="515" y="74"/>
                    </a:lnTo>
                    <a:cubicBezTo>
                      <a:pt x="526" y="33"/>
                      <a:pt x="559" y="0"/>
                      <a:pt x="588" y="0"/>
                    </a:cubicBezTo>
                    <a:close/>
                  </a:path>
                </a:pathLst>
              </a:custGeom>
              <a:solidFill>
                <a:srgbClr val="DDEAF6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73" name="Freeform 29"/>
            <p:cNvSpPr/>
            <p:nvPr/>
          </p:nvSpPr>
          <p:spPr>
            <a:xfrm>
              <a:off x="1479173" y="170925"/>
              <a:ext cx="333522" cy="253732"/>
            </a:xfrm>
            <a:custGeom>
              <a:avLst/>
              <a:gdLst>
                <a:gd name="txL" fmla="*/ 0 w 871"/>
                <a:gd name="txT" fmla="*/ 0 h 660"/>
                <a:gd name="txR" fmla="*/ 871 w 871"/>
                <a:gd name="txB" fmla="*/ 660 h 660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871" h="660">
                  <a:moveTo>
                    <a:pt x="871" y="323"/>
                  </a:moveTo>
                  <a:lnTo>
                    <a:pt x="779" y="415"/>
                  </a:lnTo>
                  <a:lnTo>
                    <a:pt x="533" y="660"/>
                  </a:lnTo>
                  <a:lnTo>
                    <a:pt x="350" y="660"/>
                  </a:lnTo>
                  <a:lnTo>
                    <a:pt x="622" y="388"/>
                  </a:lnTo>
                  <a:lnTo>
                    <a:pt x="0" y="388"/>
                  </a:lnTo>
                  <a:lnTo>
                    <a:pt x="0" y="258"/>
                  </a:lnTo>
                  <a:lnTo>
                    <a:pt x="622" y="258"/>
                  </a:lnTo>
                  <a:lnTo>
                    <a:pt x="365" y="0"/>
                  </a:lnTo>
                  <a:lnTo>
                    <a:pt x="548" y="0"/>
                  </a:lnTo>
                  <a:lnTo>
                    <a:pt x="779" y="231"/>
                  </a:lnTo>
                  <a:lnTo>
                    <a:pt x="871" y="3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p>
              <a:endParaRPr lang="zh-CN" altLang="zh-CN" sz="17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6148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23"/>
          <p:cNvSpPr/>
          <p:nvPr/>
        </p:nvSpPr>
        <p:spPr>
          <a:xfrm>
            <a:off x="2487613" y="53975"/>
            <a:ext cx="518953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产品认知</a:t>
            </a:r>
            <a:endParaRPr lang="zh-CN" altLang="en-US" sz="24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428750" y="2071688"/>
          <a:ext cx="6500813" cy="1358900"/>
        </p:xfrm>
        <a:graphic>
          <a:graphicData uri="http://schemas.openxmlformats.org/drawingml/2006/table">
            <a:tbl>
              <a:tblPr/>
              <a:tblGrid>
                <a:gridCol w="998538"/>
                <a:gridCol w="971550"/>
                <a:gridCol w="2189162"/>
                <a:gridCol w="2341563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产品型号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机芯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电源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屏体</a:t>
                      </a:r>
                      <a:endParaRPr kumimoji="0" 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55S81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8N20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MKDY-R9T300-00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LE550AQD-EMA9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65S81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8N20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MKDY-R9T300-00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LE650AQD-EMA9</a:t>
                      </a:r>
                      <a:endParaRPr kumimoji="0" lang="zh-CN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7171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7175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7177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7179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7180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7178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76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产品认知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172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Box 11"/>
          <p:cNvSpPr/>
          <p:nvPr/>
        </p:nvSpPr>
        <p:spPr>
          <a:xfrm>
            <a:off x="341313" y="773113"/>
            <a:ext cx="20161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S81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结构示意图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174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000125"/>
            <a:ext cx="3705225" cy="3467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8195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8199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8201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8203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204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8202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200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产品认知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196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11"/>
          <p:cNvSpPr/>
          <p:nvPr/>
        </p:nvSpPr>
        <p:spPr>
          <a:xfrm>
            <a:off x="341313" y="630238"/>
            <a:ext cx="28019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S81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产品主要配置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8" name="矩形 13"/>
          <p:cNvSpPr/>
          <p:nvPr/>
        </p:nvSpPr>
        <p:spPr>
          <a:xfrm>
            <a:off x="1000125" y="1301750"/>
            <a:ext cx="5214938" cy="2341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</a:rPr>
              <a:t>CPU</a:t>
            </a:r>
            <a:r>
              <a:rPr lang="zh-CN" altLang="en-US" sz="2000" dirty="0">
                <a:latin typeface="Arial" panose="020B0604020202020204" pitchFamily="34" charset="0"/>
              </a:rPr>
              <a:t>：</a:t>
            </a:r>
            <a:r>
              <a:rPr lang="en-US" altLang="zh-CN" sz="2000" dirty="0">
                <a:latin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</a:rPr>
              <a:t>核</a:t>
            </a:r>
            <a:r>
              <a:rPr lang="en-US" altLang="zh-CN" sz="2000" dirty="0">
                <a:latin typeface="Arial" panose="020B0604020202020204" pitchFamily="34" charset="0"/>
              </a:rPr>
              <a:t>ARM Cortex A53</a:t>
            </a:r>
            <a:r>
              <a:rPr lang="zh-CN" altLang="en-US" sz="2000" dirty="0">
                <a:latin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</a:rPr>
              <a:t>GPU</a:t>
            </a:r>
            <a:r>
              <a:rPr lang="zh-CN" altLang="en-US" sz="2000" dirty="0">
                <a:latin typeface="Arial" panose="020B0604020202020204" pitchFamily="34" charset="0"/>
              </a:rPr>
              <a:t>：</a:t>
            </a:r>
            <a:r>
              <a:rPr lang="en-US" altLang="zh-CN" sz="2000" dirty="0">
                <a:latin typeface="Arial" panose="020B0604020202020204" pitchFamily="34" charset="0"/>
              </a:rPr>
              <a:t>4</a:t>
            </a:r>
            <a:r>
              <a:rPr lang="zh-CN" altLang="en-US" sz="2000" dirty="0">
                <a:latin typeface="Arial" panose="020B0604020202020204" pitchFamily="34" charset="0"/>
              </a:rPr>
              <a:t>核</a:t>
            </a:r>
            <a:r>
              <a:rPr lang="en-US" altLang="zh-CN" sz="2000" dirty="0">
                <a:latin typeface="Arial" panose="020B0604020202020204" pitchFamily="34" charset="0"/>
              </a:rPr>
              <a:t>GPUG51</a:t>
            </a:r>
            <a:r>
              <a:rPr lang="zh-CN" altLang="en-US" sz="2000" dirty="0">
                <a:latin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</a:rPr>
              <a:t>DDR</a:t>
            </a:r>
            <a:r>
              <a:rPr lang="zh-CN" altLang="en-US" sz="2000" dirty="0">
                <a:latin typeface="Arial" panose="020B0604020202020204" pitchFamily="34" charset="0"/>
              </a:rPr>
              <a:t>：</a:t>
            </a:r>
            <a:r>
              <a:rPr lang="en-US" altLang="zh-CN" sz="2000" dirty="0">
                <a:latin typeface="Arial" panose="020B0604020202020204" pitchFamily="34" charset="0"/>
              </a:rPr>
              <a:t>2GB Byte</a:t>
            </a:r>
            <a:r>
              <a:rPr lang="zh-CN" altLang="en-US" sz="2000" dirty="0">
                <a:latin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</a:rPr>
              <a:t>eMMC</a:t>
            </a:r>
            <a:r>
              <a:rPr lang="zh-CN" altLang="en-US" sz="2000" dirty="0">
                <a:latin typeface="Arial" panose="020B0604020202020204" pitchFamily="34" charset="0"/>
              </a:rPr>
              <a:t>：</a:t>
            </a:r>
            <a:r>
              <a:rPr lang="en-US" altLang="zh-CN" sz="2000" dirty="0">
                <a:latin typeface="Arial" panose="020B0604020202020204" pitchFamily="34" charset="0"/>
              </a:rPr>
              <a:t>32GB Byte</a:t>
            </a:r>
            <a:r>
              <a:rPr lang="zh-CN" altLang="en-US" sz="2000" dirty="0">
                <a:latin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</a:rPr>
              <a:t>WIFI</a:t>
            </a:r>
            <a:r>
              <a:rPr lang="zh-CN" altLang="en-US" sz="2000" dirty="0">
                <a:latin typeface="Arial" panose="020B0604020202020204" pitchFamily="34" charset="0"/>
              </a:rPr>
              <a:t>：内置</a:t>
            </a:r>
            <a:r>
              <a:rPr lang="en-US" altLang="zh-CN" sz="2000" dirty="0">
                <a:latin typeface="Arial" panose="020B0604020202020204" pitchFamily="34" charset="0"/>
              </a:rPr>
              <a:t>wifi</a:t>
            </a:r>
            <a:r>
              <a:rPr lang="zh-CN" altLang="en-US" sz="2000" dirty="0">
                <a:latin typeface="Arial" panose="020B0604020202020204" pitchFamily="34" charset="0"/>
              </a:rPr>
              <a:t>、蓝牙模块。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9219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9223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9225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9227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228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226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24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产品认知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9220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TextBox 11"/>
          <p:cNvSpPr/>
          <p:nvPr/>
        </p:nvSpPr>
        <p:spPr>
          <a:xfrm>
            <a:off x="341313" y="630238"/>
            <a:ext cx="28019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Q60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产品主要功能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2" name="矩形 13"/>
          <p:cNvSpPr/>
          <p:nvPr/>
        </p:nvSpPr>
        <p:spPr>
          <a:xfrm>
            <a:off x="1000125" y="1000125"/>
            <a:ext cx="7000875" cy="3683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35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① </a:t>
            </a:r>
            <a:r>
              <a:rPr lang="en-US" altLang="zh-CN" sz="2000" dirty="0">
                <a:latin typeface="Arial" panose="020B0604020202020204" pitchFamily="34" charset="0"/>
              </a:rPr>
              <a:t>8N20</a:t>
            </a:r>
            <a:r>
              <a:rPr lang="zh-CN" altLang="en-US" sz="2000" dirty="0">
                <a:latin typeface="Arial" panose="020B0604020202020204" pitchFamily="34" charset="0"/>
              </a:rPr>
              <a:t>采用本机芯以</a:t>
            </a:r>
            <a:r>
              <a:rPr lang="en-US" altLang="zh-CN" sz="2000" dirty="0">
                <a:latin typeface="Arial" panose="020B0604020202020204" pitchFamily="34" charset="0"/>
              </a:rPr>
              <a:t> Novatek </a:t>
            </a:r>
            <a:r>
              <a:rPr lang="zh-CN" altLang="en-US" sz="2000" dirty="0">
                <a:latin typeface="Arial" panose="020B0604020202020204" pitchFamily="34" charset="0"/>
              </a:rPr>
              <a:t>高性能集成芯片</a:t>
            </a:r>
            <a:r>
              <a:rPr lang="en-US" altLang="zh-CN" sz="2000" dirty="0">
                <a:latin typeface="Arial" panose="020B0604020202020204" pitchFamily="34" charset="0"/>
              </a:rPr>
              <a:t> NT72671 </a:t>
            </a:r>
            <a:r>
              <a:rPr lang="zh-CN" altLang="en-US" sz="2000" dirty="0">
                <a:latin typeface="Arial" panose="020B0604020202020204" pitchFamily="34" charset="0"/>
              </a:rPr>
              <a:t>作为主硬件平台，该芯片由</a:t>
            </a:r>
            <a:r>
              <a:rPr lang="en-US" altLang="zh-CN" sz="2000" dirty="0">
                <a:latin typeface="Arial" panose="020B0604020202020204" pitchFamily="34" charset="0"/>
              </a:rPr>
              <a:t> 4 </a:t>
            </a:r>
            <a:r>
              <a:rPr lang="zh-CN" altLang="en-US" sz="2000" dirty="0">
                <a:latin typeface="Arial" panose="020B0604020202020204" pitchFamily="34" charset="0"/>
              </a:rPr>
              <a:t>核</a:t>
            </a:r>
            <a:r>
              <a:rPr lang="en-US" altLang="zh-CN" sz="2000" dirty="0">
                <a:latin typeface="Arial" panose="020B0604020202020204" pitchFamily="34" charset="0"/>
              </a:rPr>
              <a:t> CPUA53 </a:t>
            </a:r>
            <a:r>
              <a:rPr lang="zh-CN" altLang="en-US" sz="2000" dirty="0">
                <a:latin typeface="Arial" panose="020B0604020202020204" pitchFamily="34" charset="0"/>
              </a:rPr>
              <a:t>与</a:t>
            </a:r>
            <a:r>
              <a:rPr lang="en-US" altLang="zh-CN" sz="2000" dirty="0">
                <a:latin typeface="Arial" panose="020B0604020202020204" pitchFamily="34" charset="0"/>
              </a:rPr>
              <a:t> GPUG51 </a:t>
            </a:r>
            <a:r>
              <a:rPr lang="zh-CN" altLang="en-US" sz="2000" dirty="0">
                <a:latin typeface="Arial" panose="020B0604020202020204" pitchFamily="34" charset="0"/>
              </a:rPr>
              <a:t>组成，内置</a:t>
            </a:r>
            <a:r>
              <a:rPr lang="en-US" altLang="zh-CN" sz="2000" dirty="0">
                <a:latin typeface="Arial" panose="020B0604020202020204" pitchFamily="34" charset="0"/>
              </a:rPr>
              <a:t>1G DDR3</a:t>
            </a:r>
            <a:r>
              <a:rPr lang="zh-CN" altLang="en-US" sz="2000" dirty="0">
                <a:latin typeface="Arial" panose="020B0604020202020204" pitchFamily="34" charset="0"/>
              </a:rPr>
              <a:t>，并搭配同属</a:t>
            </a:r>
            <a:r>
              <a:rPr lang="en-US" altLang="zh-CN" sz="2000" dirty="0">
                <a:latin typeface="Arial" panose="020B0604020202020204" pitchFamily="34" charset="0"/>
              </a:rPr>
              <a:t>Novatek</a:t>
            </a:r>
            <a:r>
              <a:rPr lang="zh-CN" altLang="en-US" sz="2000" dirty="0">
                <a:latin typeface="Arial" panose="020B0604020202020204" pitchFamily="34" charset="0"/>
              </a:rPr>
              <a:t>的</a:t>
            </a:r>
            <a:r>
              <a:rPr lang="en-US" altLang="zh-CN" sz="2000" dirty="0">
                <a:latin typeface="Arial" panose="020B0604020202020204" pitchFamily="34" charset="0"/>
              </a:rPr>
              <a:t>NT72334</a:t>
            </a:r>
            <a:r>
              <a:rPr lang="zh-CN" altLang="en-US" sz="2000" dirty="0">
                <a:latin typeface="Arial" panose="020B0604020202020204" pitchFamily="34" charset="0"/>
              </a:rPr>
              <a:t>画质芯片。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②采用</a:t>
            </a:r>
            <a:r>
              <a:rPr lang="en-US" altLang="zh-CN" sz="2000" dirty="0">
                <a:latin typeface="Arial" panose="020B0604020202020204" pitchFamily="34" charset="0"/>
              </a:rPr>
              <a:t>MT7668</a:t>
            </a:r>
            <a:r>
              <a:rPr lang="zh-CN" altLang="en-US" sz="2000" dirty="0">
                <a:latin typeface="Arial" panose="020B0604020202020204" pitchFamily="34" charset="0"/>
              </a:rPr>
              <a:t>双频</a:t>
            </a:r>
            <a:r>
              <a:rPr lang="en-US" altLang="zh-CN" sz="2000" dirty="0">
                <a:latin typeface="Arial" panose="020B0604020202020204" pitchFamily="34" charset="0"/>
              </a:rPr>
              <a:t>WiFi</a:t>
            </a:r>
            <a:r>
              <a:rPr lang="zh-CN" altLang="en-US" sz="2000" dirty="0">
                <a:latin typeface="Arial" panose="020B0604020202020204" pitchFamily="34" charset="0"/>
              </a:rPr>
              <a:t>，</a:t>
            </a:r>
            <a:r>
              <a:rPr lang="en-US" altLang="zh-CN" sz="2000" dirty="0">
                <a:latin typeface="Arial" panose="020B0604020202020204" pitchFamily="34" charset="0"/>
              </a:rPr>
              <a:t>BT 5.0</a:t>
            </a:r>
            <a:r>
              <a:rPr lang="zh-CN" altLang="en-US" sz="2000" dirty="0">
                <a:latin typeface="Arial" panose="020B0604020202020204" pitchFamily="34" charset="0"/>
              </a:rPr>
              <a:t>模块；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③支持支持</a:t>
            </a:r>
            <a:r>
              <a:rPr lang="en-US" altLang="zh-CN" sz="2000" dirty="0">
                <a:latin typeface="Arial" panose="020B0604020202020204" pitchFamily="34" charset="0"/>
              </a:rPr>
              <a:t>HDR</a:t>
            </a:r>
            <a:r>
              <a:rPr lang="zh-CN" altLang="en-US" sz="2000" dirty="0">
                <a:latin typeface="Arial" panose="020B0604020202020204" pitchFamily="34" charset="0"/>
              </a:rPr>
              <a:t>解码，</a:t>
            </a:r>
            <a:r>
              <a:rPr lang="en-US" altLang="zh-CN" sz="2000" dirty="0">
                <a:latin typeface="Arial" panose="020B0604020202020204" pitchFamily="34" charset="0"/>
              </a:rPr>
              <a:t>HDR10</a:t>
            </a:r>
            <a:r>
              <a:rPr lang="zh-CN" altLang="en-US" sz="2000" dirty="0">
                <a:latin typeface="Arial" panose="020B0604020202020204" pitchFamily="34" charset="0"/>
              </a:rPr>
              <a:t>；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④支持</a:t>
            </a:r>
            <a:r>
              <a:rPr lang="en-US" altLang="zh-CN" sz="2000" dirty="0">
                <a:latin typeface="Arial" panose="020B0604020202020204" pitchFamily="34" charset="0"/>
              </a:rPr>
              <a:t>Miracast</a:t>
            </a:r>
            <a:r>
              <a:rPr lang="zh-CN" altLang="en-US" sz="2000" dirty="0">
                <a:latin typeface="Arial" panose="020B0604020202020204" pitchFamily="34" charset="0"/>
              </a:rPr>
              <a:t>、</a:t>
            </a:r>
            <a:r>
              <a:rPr lang="en-US" altLang="zh-CN" sz="2000" dirty="0">
                <a:latin typeface="Arial" panose="020B0604020202020204" pitchFamily="34" charset="0"/>
              </a:rPr>
              <a:t>DLNA</a:t>
            </a:r>
            <a:r>
              <a:rPr lang="zh-CN" altLang="en-US" sz="2000" dirty="0">
                <a:latin typeface="Arial" panose="020B0604020202020204" pitchFamily="34" charset="0"/>
              </a:rPr>
              <a:t>等无线传输协议；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⑤采全尺寸机型搭配内置远场语音；</a:t>
            </a:r>
            <a:endParaRPr lang="zh-CN" altLang="en-US" sz="2000" dirty="0">
              <a:latin typeface="Arial" panose="020B0604020202020204" pitchFamily="34" charset="0"/>
            </a:endParaRPr>
          </a:p>
          <a:p>
            <a:pPr>
              <a:lnSpc>
                <a:spcPts val="3500"/>
              </a:lnSpc>
            </a:pPr>
            <a:r>
              <a:rPr lang="zh-CN" altLang="en-US" sz="2000" dirty="0">
                <a:latin typeface="Arial" panose="020B0604020202020204" pitchFamily="34" charset="0"/>
              </a:rPr>
              <a:t>⑥全尺寸机型搭配红外宝，可遥控其他设备；</a:t>
            </a:r>
            <a:endParaRPr lang="zh-CN" altLang="en-US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561975" y="1323975"/>
            <a:ext cx="8045450" cy="8985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ts val="208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简介：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8N20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机芯采用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NOVATEK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NT72671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芯片平台，并搭配同属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NOVATEK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NT72334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画质芯片。现阶段搭配有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55''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65''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77'' 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三款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OLED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屏体，机型为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S81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系列，均采用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4K 120Hz VB1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输出。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NT72671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采用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ARM CA53 Quad-core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芯片架构，内置</a:t>
            </a:r>
            <a:r>
              <a:rPr kumimoji="1" lang="en-US" altLang="zh-CN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1GByte DDR3</a:t>
            </a:r>
            <a:r>
              <a:rPr kumimoji="1" lang="zh-CN" altLang="en-US" sz="14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，根据不同的屏体尺寸，采用不同的存储搭配。简列如下：</a:t>
            </a:r>
            <a:endParaRPr kumimoji="1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4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61975" y="614363"/>
            <a:ext cx="8020050" cy="709612"/>
          </a:xfrm>
          <a:ln/>
        </p:spPr>
        <p:txBody>
          <a:bodyPr vert="horz" wrap="square" lIns="91440" tIns="45720" rIns="91440" bIns="45720" anchor="t"/>
          <a:p>
            <a:pPr>
              <a:buClrTx/>
              <a:buSzTx/>
              <a:buFontTx/>
            </a:pPr>
            <a:r>
              <a:rPr lang="en-US" altLang="zh-CN" dirty="0">
                <a:solidFill>
                  <a:srgbClr val="0063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8N20</a:t>
            </a:r>
            <a:endParaRPr lang="en-US" altLang="zh-CN" dirty="0">
              <a:solidFill>
                <a:srgbClr val="0063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777875" y="2651125"/>
            <a:ext cx="2489200" cy="3476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主芯片：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NT72671</a:t>
            </a:r>
            <a:endParaRPr kumimoji="1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77875" y="2940050"/>
            <a:ext cx="2489200" cy="2587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画质芯片：</a:t>
            </a:r>
            <a:r>
              <a:rPr kumimoji="1" lang="en-US" altLang="zh-CN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NT72334</a:t>
            </a:r>
            <a:endParaRPr kumimoji="1" lang="en-US" altLang="zh-CN" sz="10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777875" y="3240088"/>
            <a:ext cx="2489200" cy="17351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ARM CA53 Quad-core</a:t>
            </a:r>
            <a:endParaRPr kumimoji="1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内置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1GB DDR3 1.866GHz</a:t>
            </a:r>
            <a:endParaRPr kumimoji="1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DTMB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等全制式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Dolby </a:t>
            </a:r>
            <a:r>
              <a:rPr kumimoji="1" lang="en-US" altLang="zh-CN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Atmos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Dolby Vision</a:t>
            </a:r>
            <a:endParaRPr kumimoji="1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HDR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解码，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HDR10</a:t>
            </a:r>
            <a:endParaRPr kumimoji="1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VRR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（可变刷新率）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NT72334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配备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512MB DDR3</a:t>
            </a:r>
            <a:endParaRPr kumimoji="1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NT72334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支持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4K 120Hz MEMC</a:t>
            </a:r>
            <a:endParaRPr kumimoji="1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endParaRPr kumimoji="1" lang="en-US" altLang="zh-CN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3446463" y="2651125"/>
            <a:ext cx="2489200" cy="3476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S81</a:t>
            </a:r>
            <a:r>
              <a: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系列机型</a:t>
            </a: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>
          <a:xfrm>
            <a:off x="3446463" y="2940050"/>
            <a:ext cx="2489200" cy="2587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高端</a:t>
            </a: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OLED</a:t>
            </a:r>
            <a:r>
              <a:rPr kumimoji="1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系列</a:t>
            </a:r>
            <a:endParaRPr kumimoji="1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>
          <a:xfrm>
            <a:off x="3444875" y="3240088"/>
            <a:ext cx="2489200" cy="1735138"/>
          </a:xfrm>
        </p:spPr>
        <p:txBody>
          <a:bodyPr vert="horz" wrap="square" lIns="91440" tIns="45720" rIns="91440" bIns="45720" numCol="1" anchor="t" anchorCtr="0" compatLnSpc="1"/>
          <a:lstStyle/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已量产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55''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65'' LGD V19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屏体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试验中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77'' LGD V17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屏体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搭配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OBM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（自制）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55''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屏体，试验中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55/65S81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采用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2GB + 32GB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存储方案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77S81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采用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3GB + 64GB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存储方案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采用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MT7668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双频</a:t>
            </a:r>
            <a:r>
              <a:rPr kumimoji="1" lang="en-US" altLang="zh-CN" sz="900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WiFi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1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BT 5.0</a:t>
            </a: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模块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全尺寸机型搭配内置远场语音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全尺寸机型搭配红外宝，可遥控其他设备</a:t>
            </a:r>
            <a:endParaRPr kumimoji="1" lang="zh-CN" altLang="en-US" sz="9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8"/>
          </p:nvPr>
        </p:nvSpPr>
        <p:spPr>
          <a:xfrm>
            <a:off x="6113463" y="2651125"/>
            <a:ext cx="2489200" cy="3476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系统</a:t>
            </a:r>
            <a:r>
              <a:rPr kumimoji="1" lang="en-US" altLang="zh-CN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&amp;</a:t>
            </a:r>
            <a:r>
              <a:rPr kumimoji="1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音画质</a:t>
            </a:r>
            <a:endParaRPr kumimoji="1" lang="zh-CN" altLang="en-US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9"/>
          </p:nvPr>
        </p:nvSpPr>
        <p:spPr>
          <a:xfrm>
            <a:off x="6113463" y="2940050"/>
            <a:ext cx="2489200" cy="2587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0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丰富内容、完美视听体验</a:t>
            </a:r>
            <a:endParaRPr kumimoji="1" lang="zh-CN" altLang="en-US" sz="10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0"/>
          </p:nvPr>
        </p:nvSpPr>
        <p:spPr>
          <a:xfrm>
            <a:off x="6113463" y="3240088"/>
            <a:ext cx="2489200" cy="1106488"/>
          </a:xfrm>
        </p:spPr>
        <p:txBody>
          <a:bodyPr vert="horz" wrap="square" lIns="91440" tIns="45720" rIns="91440" bIns="45720" numCol="1" anchor="t" anchorCtr="0" compatLnSpc="1"/>
          <a:lstStyle/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zh-CN" alt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搭载最新的</a:t>
            </a:r>
            <a:r>
              <a:rPr kumimoji="1" lang="en-US" altLang="zh-CN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Coocaa</a:t>
            </a:r>
            <a:r>
              <a:rPr kumimoji="1" lang="zh-CN" alt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智能系统</a:t>
            </a:r>
            <a:endParaRPr kumimoji="1" lang="zh-CN" altLang="en-US" sz="9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en-US" altLang="zh-CN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OLED</a:t>
            </a:r>
            <a:r>
              <a:rPr kumimoji="1" lang="zh-CN" alt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像素自发光，创维</a:t>
            </a:r>
            <a:r>
              <a:rPr kumimoji="1" lang="en-US" altLang="zh-CN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30+</a:t>
            </a:r>
            <a:r>
              <a:rPr kumimoji="1" lang="zh-CN" alt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画质调校</a:t>
            </a:r>
            <a:endParaRPr kumimoji="1" lang="zh-CN" altLang="en-US" sz="9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en-US" altLang="zh-CN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TrensAI AOD</a:t>
            </a:r>
            <a:r>
              <a:rPr kumimoji="1" lang="zh-CN" alt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息屏显示</a:t>
            </a:r>
            <a:endParaRPr kumimoji="1" lang="zh-CN" altLang="en-US" sz="9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en-US" altLang="zh-CN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2*8W</a:t>
            </a:r>
            <a:r>
              <a:rPr kumimoji="1" lang="zh-CN" alt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功放（</a:t>
            </a:r>
            <a:r>
              <a:rPr kumimoji="1" lang="en-US" altLang="zh-CN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55''</a:t>
            </a:r>
            <a:r>
              <a:rPr kumimoji="1" lang="zh-CN" alt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1" lang="zh-CN" altLang="en-US" sz="9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ts val="1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kumimoji="1" lang="en-US" altLang="zh-CN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2*10W</a:t>
            </a:r>
            <a:r>
              <a:rPr kumimoji="1" lang="zh-CN" alt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功放（</a:t>
            </a:r>
            <a:r>
              <a:rPr kumimoji="1" lang="en-US" altLang="zh-CN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65'' &amp; 77''</a:t>
            </a:r>
            <a:r>
              <a:rPr kumimoji="1" lang="zh-CN" altLang="en-US" sz="9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endParaRPr kumimoji="1" lang="zh-CN" altLang="en-US" sz="9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253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直接连接符 7"/>
          <p:cNvSpPr/>
          <p:nvPr/>
        </p:nvSpPr>
        <p:spPr>
          <a:xfrm>
            <a:off x="598488" y="546100"/>
            <a:ext cx="4430712" cy="0"/>
          </a:xfrm>
          <a:prstGeom prst="line">
            <a:avLst/>
          </a:prstGeom>
          <a:ln w="15875" cap="rnd" cmpd="sng">
            <a:solidFill>
              <a:srgbClr val="F88A28"/>
            </a:solidFill>
            <a:prstDash val="solid"/>
            <a:headEnd type="oval" w="med" len="med"/>
            <a:tailEnd type="oval" w="med" len="med"/>
          </a:ln>
        </p:spPr>
      </p:sp>
      <p:grpSp>
        <p:nvGrpSpPr>
          <p:cNvPr id="11267" name="组合 22"/>
          <p:cNvGrpSpPr/>
          <p:nvPr/>
        </p:nvGrpSpPr>
        <p:grpSpPr>
          <a:xfrm>
            <a:off x="674688" y="53975"/>
            <a:ext cx="7002462" cy="461963"/>
            <a:chOff x="0" y="0"/>
            <a:chExt cx="9335862" cy="616266"/>
          </a:xfrm>
        </p:grpSpPr>
        <p:grpSp>
          <p:nvGrpSpPr>
            <p:cNvPr id="11293" name="组合 23"/>
            <p:cNvGrpSpPr/>
            <p:nvPr/>
          </p:nvGrpSpPr>
          <p:grpSpPr>
            <a:xfrm>
              <a:off x="0" y="25375"/>
              <a:ext cx="2228557" cy="549829"/>
              <a:chOff x="0" y="0"/>
              <a:chExt cx="2228557" cy="549829"/>
            </a:xfrm>
          </p:grpSpPr>
          <p:grpSp>
            <p:nvGrpSpPr>
              <p:cNvPr id="11295" name="组合 25"/>
              <p:cNvGrpSpPr/>
              <p:nvPr/>
            </p:nvGrpSpPr>
            <p:grpSpPr>
              <a:xfrm>
                <a:off x="0" y="0"/>
                <a:ext cx="2228557" cy="549829"/>
                <a:chOff x="0" y="0"/>
                <a:chExt cx="2474408" cy="847436"/>
              </a:xfrm>
            </p:grpSpPr>
            <p:sp>
              <p:nvSpPr>
                <p:cNvPr id="11297" name="Freeform 24"/>
                <p:cNvSpPr/>
                <p:nvPr/>
              </p:nvSpPr>
              <p:spPr>
                <a:xfrm>
                  <a:off x="1175121" y="0"/>
                  <a:ext cx="1299287" cy="847436"/>
                </a:xfrm>
                <a:custGeom>
                  <a:avLst/>
                  <a:gdLst>
                    <a:gd name="txL" fmla="*/ 0 w 3125"/>
                    <a:gd name="txT" fmla="*/ 0 h 2028"/>
                    <a:gd name="txR" fmla="*/ 3125 w 3125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C55A11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298" name="Freeform 22"/>
                <p:cNvSpPr/>
                <p:nvPr/>
              </p:nvSpPr>
              <p:spPr>
                <a:xfrm>
                  <a:off x="0" y="0"/>
                  <a:ext cx="1298421" cy="846571"/>
                </a:xfrm>
                <a:custGeom>
                  <a:avLst/>
                  <a:gdLst>
                    <a:gd name="txL" fmla="*/ 0 w 3124"/>
                    <a:gd name="txT" fmla="*/ 0 h 2028"/>
                    <a:gd name="txR" fmla="*/ 3124 w 3124"/>
                    <a:gd name="txB" fmla="*/ 2028 h 2028"/>
                  </a:gdLst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rect l="txL" t="txT" r="txR" b="txB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DDEAF6"/>
                </a:solidFill>
                <a:ln w="9525">
                  <a:noFill/>
                </a:ln>
              </p:spPr>
              <p:txBody>
                <a:bodyPr/>
                <a:p>
                  <a:endParaRPr lang="zh-CN" altLang="zh-CN" sz="1700" dirty="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1296" name="Freeform 29"/>
              <p:cNvSpPr/>
              <p:nvPr/>
            </p:nvSpPr>
            <p:spPr>
              <a:xfrm>
                <a:off x="1479173" y="170925"/>
                <a:ext cx="333522" cy="253732"/>
              </a:xfrm>
              <a:custGeom>
                <a:avLst/>
                <a:gdLst>
                  <a:gd name="txL" fmla="*/ 0 w 871"/>
                  <a:gd name="txT" fmla="*/ 0 h 660"/>
                  <a:gd name="txR" fmla="*/ 871 w 871"/>
                  <a:gd name="txB" fmla="*/ 660 h 66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p>
                <a:endParaRPr lang="zh-CN" altLang="zh-CN" sz="17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294" name="Rectangle 23"/>
            <p:cNvSpPr/>
            <p:nvPr/>
          </p:nvSpPr>
          <p:spPr>
            <a:xfrm>
              <a:off x="2416783" y="0"/>
              <a:ext cx="6919079" cy="61626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/>
              <a:r>
                <a:rPr lang="zh-CN" altLang="en-US" sz="2400" dirty="0">
                  <a:solidFill>
                    <a:srgbClr val="A5A5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产品认知</a:t>
              </a:r>
              <a:endParaRPr lang="zh-CN" altLang="en-US" sz="24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1268" name="图片 2"/>
          <p:cNvPicPr>
            <a:picLocks noChangeAspect="1"/>
          </p:cNvPicPr>
          <p:nvPr/>
        </p:nvPicPr>
        <p:blipFill>
          <a:blip r:embed="rId1"/>
          <a:srcRect t="21637" b="27852"/>
          <a:stretch>
            <a:fillRect/>
          </a:stretch>
        </p:blipFill>
        <p:spPr>
          <a:xfrm>
            <a:off x="7597775" y="28575"/>
            <a:ext cx="1462088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Box 11"/>
          <p:cNvSpPr/>
          <p:nvPr/>
        </p:nvSpPr>
        <p:spPr>
          <a:xfrm>
            <a:off x="341313" y="630238"/>
            <a:ext cx="280193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Q60</a:t>
            </a:r>
            <a:r>
              <a:rPr lang="zh-CN" altLang="en-US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产品主要功能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3" name="表格 12"/>
          <p:cNvGraphicFramePr/>
          <p:nvPr/>
        </p:nvGraphicFramePr>
        <p:xfrm>
          <a:off x="1500188" y="1643063"/>
          <a:ext cx="4429125" cy="185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531"/>
                <a:gridCol w="1640104"/>
                <a:gridCol w="1312521"/>
              </a:tblGrid>
              <a:tr h="464347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机型</a:t>
                      </a:r>
                      <a:endParaRPr lang="zh-CN" altLang="en-US" dirty="0"/>
                    </a:p>
                  </a:txBody>
                  <a:tcPr anchor="ctr" anchorCtr="1"/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差异点</a:t>
                      </a:r>
                      <a:endParaRPr lang="zh-CN" altLang="en-US"/>
                    </a:p>
                  </a:txBody>
                  <a:tcPr anchor="ctr" anchorCtr="1"/>
                </a:tc>
                <a:tc hMerge="1">
                  <a:tcPr/>
                </a:tc>
              </a:tr>
              <a:tr h="464347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喇叭</a:t>
                      </a:r>
                      <a:endParaRPr lang="zh-CN" alt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摄像头</a:t>
                      </a:r>
                      <a:endParaRPr lang="zh-CN" altLang="en-US"/>
                    </a:p>
                  </a:txBody>
                  <a:tcPr anchor="ctr" anchorCtr="1"/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50Q60</a:t>
                      </a:r>
                      <a:endParaRPr lang="en-US" altLang="zh-CN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2.0</a:t>
                      </a:r>
                      <a:r>
                        <a:rPr lang="zh-CN" altLang="en-US"/>
                        <a:t>声道</a:t>
                      </a:r>
                      <a:endParaRPr lang="zh-CN" alt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无</a:t>
                      </a:r>
                      <a:endParaRPr lang="zh-CN" altLang="en-US"/>
                    </a:p>
                  </a:txBody>
                  <a:tcPr anchor="ctr" anchorCtr="1"/>
                </a:tc>
              </a:tr>
              <a:tr h="4643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55\65Q60</a:t>
                      </a:r>
                      <a:endParaRPr lang="en-US" altLang="zh-CN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2.1.2</a:t>
                      </a:r>
                      <a:r>
                        <a:rPr lang="zh-CN" altLang="en-US"/>
                        <a:t>声道</a:t>
                      </a:r>
                      <a:endParaRPr lang="zh-CN" alt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dirty="0"/>
                        <a:t>有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OC_GUID" val="{e75e995a-794f-4727-9ea8-a933642ad482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2998</Words>
  <Application>WPS 演示</Application>
  <PresentationFormat>全屏显示(16:9)</PresentationFormat>
  <Paragraphs>306</Paragraphs>
  <Slides>37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微软雅黑</vt:lpstr>
      <vt:lpstr>Times New Roman</vt:lpstr>
      <vt:lpstr>楷体</vt:lpstr>
      <vt:lpstr>Wingdings</vt:lpstr>
      <vt:lpstr>Arial Unicode MS</vt:lpstr>
      <vt:lpstr>Impact</vt:lpstr>
      <vt:lpstr>方正正准黑简体</vt:lpstr>
      <vt:lpstr>黑体</vt:lpstr>
      <vt:lpstr>迷你简小标宋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301</cp:revision>
  <dcterms:created xsi:type="dcterms:W3CDTF">2018-03-19T06:29:21Z</dcterms:created>
  <dcterms:modified xsi:type="dcterms:W3CDTF">2020-11-21T16:52:35Z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